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4"/>
  </p:notesMasterIdLst>
  <p:sldIdLst>
    <p:sldId id="256" r:id="rId2"/>
    <p:sldId id="257" r:id="rId3"/>
  </p:sldIdLst>
  <p:sldSz cx="6858000" cy="9906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48235"/>
    <a:srgbClr val="E6E6E6"/>
    <a:srgbClr val="C5E0B4"/>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866" autoAdjust="0"/>
    <p:restoredTop sz="94632" autoAdjust="0"/>
  </p:normalViewPr>
  <p:slideViewPr>
    <p:cSldViewPr snapToGrid="0">
      <p:cViewPr>
        <p:scale>
          <a:sx n="78" d="100"/>
          <a:sy n="78" d="100"/>
        </p:scale>
        <p:origin x="1512" y="-12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BE74523B-3AED-45AC-98FC-B35470FB3693}" type="datetimeFigureOut">
              <a:rPr kumimoji="1" lang="ja-JP" altLang="en-US" smtClean="0"/>
              <a:t>2022/7/21</a:t>
            </a:fld>
            <a:endParaRPr kumimoji="1" lang="ja-JP" altLang="en-US"/>
          </a:p>
        </p:txBody>
      </p:sp>
      <p:sp>
        <p:nvSpPr>
          <p:cNvPr id="4" name="スライド イメージ プレースホルダー 3"/>
          <p:cNvSpPr>
            <a:spLocks noGrp="1" noRot="1" noChangeAspect="1"/>
          </p:cNvSpPr>
          <p:nvPr>
            <p:ph type="sldImg" idx="2"/>
          </p:nvPr>
        </p:nvSpPr>
        <p:spPr>
          <a:xfrm>
            <a:off x="2243138" y="1243013"/>
            <a:ext cx="2320925"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FB181D1D-B67A-4D1B-AAB4-7D3D5CC654AC}" type="slidenum">
              <a:rPr kumimoji="1" lang="ja-JP" altLang="en-US" smtClean="0"/>
              <a:t>‹#›</a:t>
            </a:fld>
            <a:endParaRPr kumimoji="1" lang="ja-JP" altLang="en-US"/>
          </a:p>
        </p:txBody>
      </p:sp>
    </p:spTree>
    <p:extLst>
      <p:ext uri="{BB962C8B-B14F-4D97-AF65-F5344CB8AC3E}">
        <p14:creationId xmlns:p14="http://schemas.microsoft.com/office/powerpoint/2010/main" val="9413757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令和４年６月１日以降</a:t>
            </a:r>
          </a:p>
        </p:txBody>
      </p:sp>
      <p:sp>
        <p:nvSpPr>
          <p:cNvPr id="4" name="スライド番号プレースホルダー 3"/>
          <p:cNvSpPr>
            <a:spLocks noGrp="1"/>
          </p:cNvSpPr>
          <p:nvPr>
            <p:ph type="sldNum" sz="quarter" idx="10"/>
          </p:nvPr>
        </p:nvSpPr>
        <p:spPr/>
        <p:txBody>
          <a:bodyPr/>
          <a:lstStyle/>
          <a:p>
            <a:fld id="{FB181D1D-B67A-4D1B-AAB4-7D3D5CC654AC}" type="slidenum">
              <a:rPr kumimoji="1" lang="ja-JP" altLang="en-US" smtClean="0"/>
              <a:t>1</a:t>
            </a:fld>
            <a:endParaRPr kumimoji="1" lang="ja-JP" altLang="en-US"/>
          </a:p>
        </p:txBody>
      </p:sp>
    </p:spTree>
    <p:extLst>
      <p:ext uri="{BB962C8B-B14F-4D97-AF65-F5344CB8AC3E}">
        <p14:creationId xmlns:p14="http://schemas.microsoft.com/office/powerpoint/2010/main" val="24886499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indent="0">
              <a:buFont typeface="Wingdings" panose="05000000000000000000" pitchFamily="2" charset="2"/>
              <a:buNone/>
            </a:pPr>
            <a:r>
              <a:rPr kumimoji="1" lang="ja-JP" altLang="en-US" dirty="0"/>
              <a:t>・・・・・・・・・・・・・・・・・・・・・・・・</a:t>
            </a:r>
            <a:endParaRPr kumimoji="1" lang="en-US" altLang="ja-JP" dirty="0"/>
          </a:p>
        </p:txBody>
      </p:sp>
      <p:sp>
        <p:nvSpPr>
          <p:cNvPr id="4" name="スライド番号プレースホルダー 3"/>
          <p:cNvSpPr>
            <a:spLocks noGrp="1"/>
          </p:cNvSpPr>
          <p:nvPr>
            <p:ph type="sldNum" sz="quarter" idx="10"/>
          </p:nvPr>
        </p:nvSpPr>
        <p:spPr/>
        <p:txBody>
          <a:bodyPr/>
          <a:lstStyle/>
          <a:p>
            <a:fld id="{FB181D1D-B67A-4D1B-AAB4-7D3D5CC654AC}" type="slidenum">
              <a:rPr kumimoji="1" lang="ja-JP" altLang="en-US" smtClean="0"/>
              <a:t>2</a:t>
            </a:fld>
            <a:endParaRPr kumimoji="1" lang="ja-JP" altLang="en-US"/>
          </a:p>
        </p:txBody>
      </p:sp>
    </p:spTree>
    <p:extLst>
      <p:ext uri="{BB962C8B-B14F-4D97-AF65-F5344CB8AC3E}">
        <p14:creationId xmlns:p14="http://schemas.microsoft.com/office/powerpoint/2010/main" val="25796795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71F62A0D-9032-4251-8A35-FC74491E27C6}" type="datetimeFigureOut">
              <a:rPr kumimoji="1" lang="ja-JP" altLang="en-US" smtClean="0"/>
              <a:t>2022/7/21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ACFDCDA-4921-47B2-8B3E-33DBF130490E}" type="slidenum">
              <a:rPr kumimoji="1" lang="ja-JP" altLang="en-US" smtClean="0"/>
              <a:t>‹#›</a:t>
            </a:fld>
            <a:endParaRPr kumimoji="1" lang="ja-JP" altLang="en-US"/>
          </a:p>
        </p:txBody>
      </p:sp>
    </p:spTree>
    <p:extLst>
      <p:ext uri="{BB962C8B-B14F-4D97-AF65-F5344CB8AC3E}">
        <p14:creationId xmlns:p14="http://schemas.microsoft.com/office/powerpoint/2010/main" val="12541679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1F62A0D-9032-4251-8A35-FC74491E27C6}" type="datetimeFigureOut">
              <a:rPr kumimoji="1" lang="ja-JP" altLang="en-US" smtClean="0"/>
              <a:t>2022/7/21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ACFDCDA-4921-47B2-8B3E-33DBF130490E}" type="slidenum">
              <a:rPr kumimoji="1" lang="ja-JP" altLang="en-US" smtClean="0"/>
              <a:t>‹#›</a:t>
            </a:fld>
            <a:endParaRPr kumimoji="1" lang="ja-JP" altLang="en-US"/>
          </a:p>
        </p:txBody>
      </p:sp>
    </p:spTree>
    <p:extLst>
      <p:ext uri="{BB962C8B-B14F-4D97-AF65-F5344CB8AC3E}">
        <p14:creationId xmlns:p14="http://schemas.microsoft.com/office/powerpoint/2010/main" val="20044860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1F62A0D-9032-4251-8A35-FC74491E27C6}" type="datetimeFigureOut">
              <a:rPr kumimoji="1" lang="ja-JP" altLang="en-US" smtClean="0"/>
              <a:t>2022/7/21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ACFDCDA-4921-47B2-8B3E-33DBF130490E}" type="slidenum">
              <a:rPr kumimoji="1" lang="ja-JP" altLang="en-US" smtClean="0"/>
              <a:t>‹#›</a:t>
            </a:fld>
            <a:endParaRPr kumimoji="1" lang="ja-JP" altLang="en-US"/>
          </a:p>
        </p:txBody>
      </p:sp>
    </p:spTree>
    <p:extLst>
      <p:ext uri="{BB962C8B-B14F-4D97-AF65-F5344CB8AC3E}">
        <p14:creationId xmlns:p14="http://schemas.microsoft.com/office/powerpoint/2010/main" val="32647359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1F62A0D-9032-4251-8A35-FC74491E27C6}" type="datetimeFigureOut">
              <a:rPr kumimoji="1" lang="ja-JP" altLang="en-US" smtClean="0"/>
              <a:t>2022/7/21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ACFDCDA-4921-47B2-8B3E-33DBF130490E}" type="slidenum">
              <a:rPr kumimoji="1" lang="ja-JP" altLang="en-US" smtClean="0"/>
              <a:t>‹#›</a:t>
            </a:fld>
            <a:endParaRPr kumimoji="1" lang="ja-JP" altLang="en-US"/>
          </a:p>
        </p:txBody>
      </p:sp>
    </p:spTree>
    <p:extLst>
      <p:ext uri="{BB962C8B-B14F-4D97-AF65-F5344CB8AC3E}">
        <p14:creationId xmlns:p14="http://schemas.microsoft.com/office/powerpoint/2010/main" val="42097001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1F62A0D-9032-4251-8A35-FC74491E27C6}" type="datetimeFigureOut">
              <a:rPr kumimoji="1" lang="ja-JP" altLang="en-US" smtClean="0"/>
              <a:t>2022/7/21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ACFDCDA-4921-47B2-8B3E-33DBF130490E}" type="slidenum">
              <a:rPr kumimoji="1" lang="ja-JP" altLang="en-US" smtClean="0"/>
              <a:t>‹#›</a:t>
            </a:fld>
            <a:endParaRPr kumimoji="1" lang="ja-JP" altLang="en-US"/>
          </a:p>
        </p:txBody>
      </p:sp>
    </p:spTree>
    <p:extLst>
      <p:ext uri="{BB962C8B-B14F-4D97-AF65-F5344CB8AC3E}">
        <p14:creationId xmlns:p14="http://schemas.microsoft.com/office/powerpoint/2010/main" val="31816830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71F62A0D-9032-4251-8A35-FC74491E27C6}" type="datetimeFigureOut">
              <a:rPr kumimoji="1" lang="ja-JP" altLang="en-US" smtClean="0"/>
              <a:t>2022/7/21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ACFDCDA-4921-47B2-8B3E-33DBF130490E}" type="slidenum">
              <a:rPr kumimoji="1" lang="ja-JP" altLang="en-US" smtClean="0"/>
              <a:t>‹#›</a:t>
            </a:fld>
            <a:endParaRPr kumimoji="1" lang="ja-JP" altLang="en-US"/>
          </a:p>
        </p:txBody>
      </p:sp>
    </p:spTree>
    <p:extLst>
      <p:ext uri="{BB962C8B-B14F-4D97-AF65-F5344CB8AC3E}">
        <p14:creationId xmlns:p14="http://schemas.microsoft.com/office/powerpoint/2010/main" val="41638968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71F62A0D-9032-4251-8A35-FC74491E27C6}" type="datetimeFigureOut">
              <a:rPr kumimoji="1" lang="ja-JP" altLang="en-US" smtClean="0"/>
              <a:t>2022/7/21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1ACFDCDA-4921-47B2-8B3E-33DBF130490E}" type="slidenum">
              <a:rPr kumimoji="1" lang="ja-JP" altLang="en-US" smtClean="0"/>
              <a:t>‹#›</a:t>
            </a:fld>
            <a:endParaRPr kumimoji="1" lang="ja-JP" altLang="en-US"/>
          </a:p>
        </p:txBody>
      </p:sp>
    </p:spTree>
    <p:extLst>
      <p:ext uri="{BB962C8B-B14F-4D97-AF65-F5344CB8AC3E}">
        <p14:creationId xmlns:p14="http://schemas.microsoft.com/office/powerpoint/2010/main" val="40148180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71F62A0D-9032-4251-8A35-FC74491E27C6}" type="datetimeFigureOut">
              <a:rPr kumimoji="1" lang="ja-JP" altLang="en-US" smtClean="0"/>
              <a:t>2022/7/21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1ACFDCDA-4921-47B2-8B3E-33DBF130490E}" type="slidenum">
              <a:rPr kumimoji="1" lang="ja-JP" altLang="en-US" smtClean="0"/>
              <a:t>‹#›</a:t>
            </a:fld>
            <a:endParaRPr kumimoji="1" lang="ja-JP" altLang="en-US"/>
          </a:p>
        </p:txBody>
      </p:sp>
    </p:spTree>
    <p:extLst>
      <p:ext uri="{BB962C8B-B14F-4D97-AF65-F5344CB8AC3E}">
        <p14:creationId xmlns:p14="http://schemas.microsoft.com/office/powerpoint/2010/main" val="16763508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1F62A0D-9032-4251-8A35-FC74491E27C6}" type="datetimeFigureOut">
              <a:rPr kumimoji="1" lang="ja-JP" altLang="en-US" smtClean="0"/>
              <a:t>2022/7/21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1ACFDCDA-4921-47B2-8B3E-33DBF130490E}" type="slidenum">
              <a:rPr kumimoji="1" lang="ja-JP" altLang="en-US" smtClean="0"/>
              <a:t>‹#›</a:t>
            </a:fld>
            <a:endParaRPr kumimoji="1" lang="ja-JP" altLang="en-US"/>
          </a:p>
        </p:txBody>
      </p:sp>
    </p:spTree>
    <p:extLst>
      <p:ext uri="{BB962C8B-B14F-4D97-AF65-F5344CB8AC3E}">
        <p14:creationId xmlns:p14="http://schemas.microsoft.com/office/powerpoint/2010/main" val="40992379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1F62A0D-9032-4251-8A35-FC74491E27C6}" type="datetimeFigureOut">
              <a:rPr kumimoji="1" lang="ja-JP" altLang="en-US" smtClean="0"/>
              <a:t>2022/7/21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ACFDCDA-4921-47B2-8B3E-33DBF130490E}" type="slidenum">
              <a:rPr kumimoji="1" lang="ja-JP" altLang="en-US" smtClean="0"/>
              <a:t>‹#›</a:t>
            </a:fld>
            <a:endParaRPr kumimoji="1" lang="ja-JP" altLang="en-US"/>
          </a:p>
        </p:txBody>
      </p:sp>
    </p:spTree>
    <p:extLst>
      <p:ext uri="{BB962C8B-B14F-4D97-AF65-F5344CB8AC3E}">
        <p14:creationId xmlns:p14="http://schemas.microsoft.com/office/powerpoint/2010/main" val="35194652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1F62A0D-9032-4251-8A35-FC74491E27C6}" type="datetimeFigureOut">
              <a:rPr kumimoji="1" lang="ja-JP" altLang="en-US" smtClean="0"/>
              <a:t>2022/7/21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ACFDCDA-4921-47B2-8B3E-33DBF130490E}" type="slidenum">
              <a:rPr kumimoji="1" lang="ja-JP" altLang="en-US" smtClean="0"/>
              <a:t>‹#›</a:t>
            </a:fld>
            <a:endParaRPr kumimoji="1" lang="ja-JP" altLang="en-US"/>
          </a:p>
        </p:txBody>
      </p:sp>
    </p:spTree>
    <p:extLst>
      <p:ext uri="{BB962C8B-B14F-4D97-AF65-F5344CB8AC3E}">
        <p14:creationId xmlns:p14="http://schemas.microsoft.com/office/powerpoint/2010/main" val="14382904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71F62A0D-9032-4251-8A35-FC74491E27C6}" type="datetimeFigureOut">
              <a:rPr kumimoji="1" lang="ja-JP" altLang="en-US" smtClean="0"/>
              <a:t>2022/7/21</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1ACFDCDA-4921-47B2-8B3E-33DBF130490E}" type="slidenum">
              <a:rPr kumimoji="1" lang="ja-JP" altLang="en-US" smtClean="0"/>
              <a:t>‹#›</a:t>
            </a:fld>
            <a:endParaRPr kumimoji="1" lang="ja-JP" altLang="en-US"/>
          </a:p>
        </p:txBody>
      </p:sp>
    </p:spTree>
    <p:extLst>
      <p:ext uri="{BB962C8B-B14F-4D97-AF65-F5344CB8AC3E}">
        <p14:creationId xmlns:p14="http://schemas.microsoft.com/office/powerpoint/2010/main" val="420746357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8" Type="http://schemas.openxmlformats.org/officeDocument/2006/relationships/image" Target="../media/image8.emf"/><Relationship Id="rId3" Type="http://schemas.openxmlformats.org/officeDocument/2006/relationships/image" Target="../media/image3.emf"/><Relationship Id="rId7" Type="http://schemas.openxmlformats.org/officeDocument/2006/relationships/image" Target="../media/image7.emf"/><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6.emf"/><Relationship Id="rId5" Type="http://schemas.openxmlformats.org/officeDocument/2006/relationships/image" Target="../media/image5.emf"/><Relationship Id="rId4" Type="http://schemas.openxmlformats.org/officeDocument/2006/relationships/image" Target="../media/image4.emf"/><Relationship Id="rId9" Type="http://schemas.openxmlformats.org/officeDocument/2006/relationships/image" Target="../media/image9.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 name="図 16"/>
          <p:cNvPicPr>
            <a:picLocks noChangeAspect="1"/>
          </p:cNvPicPr>
          <p:nvPr/>
        </p:nvPicPr>
        <p:blipFill>
          <a:blip r:embed="rId3">
            <a:clrChange>
              <a:clrFrom>
                <a:srgbClr val="FFFFFF"/>
              </a:clrFrom>
              <a:clrTo>
                <a:srgbClr val="FFFFFF">
                  <a:alpha val="0"/>
                </a:srgbClr>
              </a:clrTo>
            </a:clrChange>
          </a:blip>
          <a:stretch>
            <a:fillRect/>
          </a:stretch>
        </p:blipFill>
        <p:spPr>
          <a:xfrm>
            <a:off x="6081256" y="7226708"/>
            <a:ext cx="789891" cy="591980"/>
          </a:xfrm>
          <a:prstGeom prst="rect">
            <a:avLst/>
          </a:prstGeom>
        </p:spPr>
      </p:pic>
      <p:sp>
        <p:nvSpPr>
          <p:cNvPr id="6" name="正方形/長方形 5"/>
          <p:cNvSpPr/>
          <p:nvPr/>
        </p:nvSpPr>
        <p:spPr>
          <a:xfrm>
            <a:off x="117000" y="5307567"/>
            <a:ext cx="6624000" cy="1548000"/>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82563" indent="-182563"/>
            <a:endParaRPr kumimoji="1" lang="en-US" altLang="ja-JP" sz="1400" dirty="0">
              <a:solidFill>
                <a:schemeClr val="tx1"/>
              </a:solidFill>
              <a:latin typeface="+mn-ea"/>
            </a:endParaRPr>
          </a:p>
          <a:p>
            <a:pPr marL="182563" indent="-182563"/>
            <a:endParaRPr kumimoji="1" lang="en-US" altLang="ja-JP" sz="1400" dirty="0">
              <a:solidFill>
                <a:schemeClr val="tx1"/>
              </a:solidFill>
              <a:latin typeface="+mn-ea"/>
            </a:endParaRPr>
          </a:p>
        </p:txBody>
      </p:sp>
      <p:sp>
        <p:nvSpPr>
          <p:cNvPr id="8" name="正方形/長方形 7"/>
          <p:cNvSpPr/>
          <p:nvPr/>
        </p:nvSpPr>
        <p:spPr>
          <a:xfrm>
            <a:off x="27296" y="4864972"/>
            <a:ext cx="6816555" cy="360000"/>
          </a:xfrm>
          <a:prstGeom prst="rect">
            <a:avLst/>
          </a:prstGeom>
          <a:solidFill>
            <a:schemeClr val="accent6">
              <a:lumMod val="60000"/>
              <a:lumOff val="40000"/>
            </a:schemeClr>
          </a:solidFill>
          <a:ln w="25400">
            <a:solidFill>
              <a:srgbClr val="54823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000" dirty="0">
              <a:latin typeface="メイリオ" panose="020B0604030504040204" pitchFamily="50" charset="-128"/>
              <a:ea typeface="メイリオ" panose="020B0604030504040204" pitchFamily="50" charset="-128"/>
            </a:endParaRPr>
          </a:p>
        </p:txBody>
      </p:sp>
      <p:sp>
        <p:nvSpPr>
          <p:cNvPr id="7" name="正方形/長方形 6"/>
          <p:cNvSpPr/>
          <p:nvPr/>
        </p:nvSpPr>
        <p:spPr>
          <a:xfrm>
            <a:off x="32760" y="5337903"/>
            <a:ext cx="6831768" cy="1656000"/>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ja-JP" altLang="en-US" sz="2000" b="1" dirty="0">
                <a:solidFill>
                  <a:schemeClr val="tx1"/>
                </a:solidFill>
                <a:latin typeface="メイリオ" panose="020B0604030504040204" pitchFamily="50" charset="-128"/>
                <a:ea typeface="メイリオ" panose="020B0604030504040204" pitchFamily="50" charset="-128"/>
              </a:rPr>
              <a:t>支給対象となる世帯</a:t>
            </a:r>
            <a:r>
              <a:rPr kumimoji="1" lang="ja-JP" altLang="en-US" sz="1400" dirty="0">
                <a:solidFill>
                  <a:schemeClr val="tx1"/>
                </a:solidFill>
                <a:latin typeface="メイリオ" panose="020B0604030504040204" pitchFamily="50" charset="-128"/>
                <a:ea typeface="メイリオ" panose="020B0604030504040204" pitchFamily="50" charset="-128"/>
              </a:rPr>
              <a:t>（</a:t>
            </a:r>
            <a:r>
              <a:rPr kumimoji="1" lang="ja-JP" altLang="en-US" sz="1400" u="sng" dirty="0">
                <a:solidFill>
                  <a:schemeClr val="tx1"/>
                </a:solidFill>
                <a:latin typeface="メイリオ" panose="020B0604030504040204" pitchFamily="50" charset="-128"/>
                <a:ea typeface="メイリオ" panose="020B0604030504040204" pitchFamily="50" charset="-128"/>
              </a:rPr>
              <a:t>いずれか</a:t>
            </a:r>
            <a:r>
              <a:rPr kumimoji="1" lang="ja-JP" altLang="en-US" sz="1400" dirty="0">
                <a:solidFill>
                  <a:schemeClr val="tx1"/>
                </a:solidFill>
                <a:latin typeface="メイリオ" panose="020B0604030504040204" pitchFamily="50" charset="-128"/>
                <a:ea typeface="メイリオ" panose="020B0604030504040204" pitchFamily="50" charset="-128"/>
              </a:rPr>
              <a:t>にあてはまる世帯）</a:t>
            </a:r>
            <a:endParaRPr kumimoji="1" lang="ja-JP" altLang="en-US" sz="2400" dirty="0">
              <a:solidFill>
                <a:schemeClr val="tx1"/>
              </a:solidFill>
              <a:latin typeface="メイリオ" panose="020B0604030504040204" pitchFamily="50" charset="-128"/>
              <a:ea typeface="メイリオ" panose="020B0604030504040204" pitchFamily="50" charset="-128"/>
            </a:endParaRPr>
          </a:p>
        </p:txBody>
      </p:sp>
      <p:sp>
        <p:nvSpPr>
          <p:cNvPr id="4" name="正方形/長方形 3"/>
          <p:cNvSpPr/>
          <p:nvPr/>
        </p:nvSpPr>
        <p:spPr>
          <a:xfrm>
            <a:off x="0" y="622424"/>
            <a:ext cx="6858000" cy="1296000"/>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72000" rIns="0" bIns="36000" rtlCol="0" anchor="ctr"/>
          <a:lstStyle/>
          <a:p>
            <a:pPr algn="ctr">
              <a:lnSpc>
                <a:spcPts val="3000"/>
              </a:lnSpc>
            </a:pPr>
            <a:endParaRPr kumimoji="1" lang="ja-JP" altLang="en-US" sz="2000" b="1" spc="300" dirty="0">
              <a:latin typeface="メイリオ" panose="020B0604030504040204" pitchFamily="50" charset="-128"/>
              <a:ea typeface="メイリオ" panose="020B0604030504040204" pitchFamily="50" charset="-128"/>
            </a:endParaRPr>
          </a:p>
        </p:txBody>
      </p:sp>
      <p:sp>
        <p:nvSpPr>
          <p:cNvPr id="5" name="正方形/長方形 4"/>
          <p:cNvSpPr/>
          <p:nvPr/>
        </p:nvSpPr>
        <p:spPr>
          <a:xfrm>
            <a:off x="-9525" y="275683"/>
            <a:ext cx="4174220" cy="369332"/>
          </a:xfrm>
          <a:prstGeom prst="rect">
            <a:avLst/>
          </a:prstGeom>
        </p:spPr>
        <p:txBody>
          <a:bodyPr wrap="none">
            <a:spAutoFit/>
          </a:bodyPr>
          <a:lstStyle/>
          <a:p>
            <a:r>
              <a:rPr kumimoji="1" lang="ja-JP" altLang="en-US" b="1" spc="30" dirty="0">
                <a:solidFill>
                  <a:srgbClr val="548235"/>
                </a:solidFill>
                <a:latin typeface="メイリオ" panose="020B0604030504040204" pitchFamily="50" charset="-128"/>
                <a:ea typeface="メイリオ" panose="020B0604030504040204" pitchFamily="50" charset="-128"/>
              </a:rPr>
              <a:t>住民税均等割非課税世帯等の皆さまへ</a:t>
            </a:r>
          </a:p>
        </p:txBody>
      </p:sp>
      <p:sp>
        <p:nvSpPr>
          <p:cNvPr id="13" name="正方形/長方形 12"/>
          <p:cNvSpPr/>
          <p:nvPr/>
        </p:nvSpPr>
        <p:spPr>
          <a:xfrm>
            <a:off x="323678" y="4864972"/>
            <a:ext cx="6520174" cy="360000"/>
          </a:xfrm>
          <a:prstGeom prst="rect">
            <a:avLst/>
          </a:prstGeom>
          <a:solidFill>
            <a:srgbClr val="548235"/>
          </a:solidFill>
          <a:ln>
            <a:noFill/>
          </a:ln>
        </p:spPr>
        <p:style>
          <a:lnRef idx="2">
            <a:schemeClr val="accent1">
              <a:shade val="50000"/>
            </a:schemeClr>
          </a:lnRef>
          <a:fillRef idx="1">
            <a:schemeClr val="accent1"/>
          </a:fillRef>
          <a:effectRef idx="0">
            <a:schemeClr val="accent1"/>
          </a:effectRef>
          <a:fontRef idx="minor">
            <a:schemeClr val="lt1"/>
          </a:fontRef>
        </p:style>
        <p:txBody>
          <a:bodyPr tIns="72000" bIns="0" rtlCol="0" anchor="ctr"/>
          <a:lstStyle/>
          <a:p>
            <a:r>
              <a:rPr kumimoji="1" lang="ja-JP" altLang="en-US" sz="2200" b="1" spc="200" dirty="0">
                <a:solidFill>
                  <a:schemeClr val="bg1"/>
                </a:solidFill>
                <a:latin typeface="メイリオ" panose="020B0604030504040204" pitchFamily="50" charset="-128"/>
                <a:ea typeface="メイリオ" panose="020B0604030504040204" pitchFamily="50" charset="-128"/>
              </a:rPr>
              <a:t>支給対象と申請の有無</a:t>
            </a:r>
          </a:p>
        </p:txBody>
      </p:sp>
      <p:sp>
        <p:nvSpPr>
          <p:cNvPr id="2" name="正方形/長方形 1"/>
          <p:cNvSpPr/>
          <p:nvPr/>
        </p:nvSpPr>
        <p:spPr>
          <a:xfrm>
            <a:off x="118107" y="2089921"/>
            <a:ext cx="6624001" cy="1443921"/>
          </a:xfrm>
          <a:prstGeom prst="rect">
            <a:avLst/>
          </a:prstGeom>
          <a:solidFill>
            <a:schemeClr val="bg1"/>
          </a:solidFill>
          <a:ln>
            <a:solidFill>
              <a:schemeClr val="accent6"/>
            </a:solidFill>
            <a:prstDash val="dash"/>
          </a:ln>
        </p:spPr>
        <p:txBody>
          <a:bodyPr wrap="square" tIns="72000" bIns="36000" anchor="ctr" anchorCtr="0">
            <a:noAutofit/>
          </a:bodyPr>
          <a:lstStyle/>
          <a:p>
            <a:pPr marL="285750" indent="-285750">
              <a:lnSpc>
                <a:spcPct val="110000"/>
              </a:lnSpc>
              <a:buFont typeface="Wingdings" panose="05000000000000000000" pitchFamily="2" charset="2"/>
              <a:buChar char="l"/>
            </a:pPr>
            <a:r>
              <a:rPr kumimoji="1" lang="ja-JP" altLang="en-US" sz="1550" dirty="0">
                <a:latin typeface="メイリオ" panose="020B0604030504040204" pitchFamily="50" charset="-128"/>
                <a:ea typeface="メイリオ" panose="020B0604030504040204" pitchFamily="50" charset="-128"/>
              </a:rPr>
              <a:t>住民税非課税世帯等に対する臨時特別給付金</a:t>
            </a:r>
            <a:r>
              <a:rPr kumimoji="1" lang="ja-JP" altLang="en-US" sz="1550" u="sng" dirty="0">
                <a:solidFill>
                  <a:srgbClr val="FF0000"/>
                </a:solidFill>
                <a:latin typeface="メイリオ" panose="020B0604030504040204" pitchFamily="50" charset="-128"/>
                <a:ea typeface="メイリオ" panose="020B0604030504040204" pitchFamily="50" charset="-128"/>
              </a:rPr>
              <a:t>（１世帯あたり</a:t>
            </a:r>
            <a:r>
              <a:rPr kumimoji="1" lang="en-US" altLang="ja-JP" sz="1550" u="sng" dirty="0">
                <a:solidFill>
                  <a:srgbClr val="FF0000"/>
                </a:solidFill>
                <a:latin typeface="メイリオ" panose="020B0604030504040204" pitchFamily="50" charset="-128"/>
                <a:ea typeface="メイリオ" panose="020B0604030504040204" pitchFamily="50" charset="-128"/>
              </a:rPr>
              <a:t>10</a:t>
            </a:r>
            <a:r>
              <a:rPr kumimoji="1" lang="ja-JP" altLang="en-US" sz="1550" u="sng" dirty="0">
                <a:solidFill>
                  <a:srgbClr val="FF0000"/>
                </a:solidFill>
                <a:latin typeface="メイリオ" panose="020B0604030504040204" pitchFamily="50" charset="-128"/>
                <a:ea typeface="メイリオ" panose="020B0604030504040204" pitchFamily="50" charset="-128"/>
              </a:rPr>
              <a:t>万円）</a:t>
            </a:r>
            <a:r>
              <a:rPr kumimoji="1" lang="ja-JP" altLang="en-US" sz="1550" dirty="0">
                <a:latin typeface="メイリオ" panose="020B0604030504040204" pitchFamily="50" charset="-128"/>
                <a:ea typeface="メイリオ" panose="020B0604030504040204" pitchFamily="50" charset="-128"/>
              </a:rPr>
              <a:t>は、住民税均等割非課税世帯や新型コロナウイルス感染症の影響で家計急変のあった世帯を支援する新たな給付金です。</a:t>
            </a:r>
            <a:endParaRPr kumimoji="1" lang="en-US" altLang="ja-JP" sz="1550" dirty="0">
              <a:latin typeface="メイリオ" panose="020B0604030504040204" pitchFamily="50" charset="-128"/>
              <a:ea typeface="メイリオ" panose="020B0604030504040204" pitchFamily="50" charset="-128"/>
            </a:endParaRPr>
          </a:p>
          <a:p>
            <a:pPr marL="285750" indent="-285750">
              <a:lnSpc>
                <a:spcPct val="110000"/>
              </a:lnSpc>
              <a:spcBef>
                <a:spcPts val="600"/>
              </a:spcBef>
              <a:buFont typeface="Wingdings" panose="05000000000000000000" pitchFamily="2" charset="2"/>
              <a:buChar char="l"/>
            </a:pPr>
            <a:r>
              <a:rPr kumimoji="1" lang="ja-JP" altLang="en-US" sz="1550" dirty="0">
                <a:latin typeface="メイリオ" panose="020B0604030504040204" pitchFamily="50" charset="-128"/>
                <a:ea typeface="メイリオ" panose="020B0604030504040204" pitchFamily="50" charset="-128"/>
              </a:rPr>
              <a:t>給付金を受給するためには、</a:t>
            </a:r>
            <a:r>
              <a:rPr kumimoji="1" lang="ja-JP" altLang="en-US" sz="1550" u="sng" spc="100" dirty="0">
                <a:solidFill>
                  <a:srgbClr val="FF0000"/>
                </a:solidFill>
                <a:latin typeface="メイリオ" panose="020B0604030504040204" pitchFamily="50" charset="-128"/>
                <a:ea typeface="メイリオ" panose="020B0604030504040204" pitchFamily="50" charset="-128"/>
              </a:rPr>
              <a:t>手続きが必要</a:t>
            </a:r>
            <a:r>
              <a:rPr kumimoji="1" lang="ja-JP" altLang="en-US" sz="1550" dirty="0">
                <a:latin typeface="メイリオ" panose="020B0604030504040204" pitchFamily="50" charset="-128"/>
                <a:ea typeface="メイリオ" panose="020B0604030504040204" pitchFamily="50" charset="-128"/>
              </a:rPr>
              <a:t>です。</a:t>
            </a:r>
          </a:p>
        </p:txBody>
      </p:sp>
      <p:sp>
        <p:nvSpPr>
          <p:cNvPr id="3" name="角丸四角形 2"/>
          <p:cNvSpPr/>
          <p:nvPr/>
        </p:nvSpPr>
        <p:spPr>
          <a:xfrm>
            <a:off x="188381" y="5741587"/>
            <a:ext cx="3096000" cy="972000"/>
          </a:xfrm>
          <a:prstGeom prst="roundRect">
            <a:avLst>
              <a:gd name="adj" fmla="val 8827"/>
            </a:avLst>
          </a:prstGeom>
          <a:solidFill>
            <a:schemeClr val="bg1"/>
          </a:solidFill>
          <a:ln w="28575">
            <a:solidFill>
              <a:srgbClr val="548235"/>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lnSpc>
                <a:spcPct val="110000"/>
              </a:lnSpc>
            </a:pPr>
            <a:r>
              <a:rPr kumimoji="1" lang="ja-JP" altLang="en-US" sz="1600" dirty="0">
                <a:solidFill>
                  <a:schemeClr val="tx1"/>
                </a:solidFill>
                <a:latin typeface="メイリオ" panose="020B0604030504040204" pitchFamily="50" charset="-128"/>
                <a:ea typeface="メイリオ" panose="020B0604030504040204" pitchFamily="50" charset="-128"/>
              </a:rPr>
              <a:t>世帯全員の</a:t>
            </a:r>
            <a:br>
              <a:rPr kumimoji="1" lang="en-US" altLang="ja-JP" sz="1600" dirty="0">
                <a:solidFill>
                  <a:schemeClr val="tx1"/>
                </a:solidFill>
                <a:latin typeface="メイリオ" panose="020B0604030504040204" pitchFamily="50" charset="-128"/>
                <a:ea typeface="メイリオ" panose="020B0604030504040204" pitchFamily="50" charset="-128"/>
              </a:rPr>
            </a:br>
            <a:r>
              <a:rPr kumimoji="1" lang="ja-JP" altLang="en-US" b="1" dirty="0">
                <a:solidFill>
                  <a:srgbClr val="FF0000"/>
                </a:solidFill>
                <a:latin typeface="メイリオ" panose="020B0604030504040204" pitchFamily="50" charset="-128"/>
                <a:ea typeface="メイリオ" panose="020B0604030504040204" pitchFamily="50" charset="-128"/>
              </a:rPr>
              <a:t>「住民税均等割が非課税」</a:t>
            </a:r>
            <a:br>
              <a:rPr kumimoji="1" lang="en-US" altLang="ja-JP" b="1" dirty="0">
                <a:solidFill>
                  <a:srgbClr val="FF0000"/>
                </a:solidFill>
                <a:latin typeface="メイリオ" panose="020B0604030504040204" pitchFamily="50" charset="-128"/>
                <a:ea typeface="メイリオ" panose="020B0604030504040204" pitchFamily="50" charset="-128"/>
              </a:rPr>
            </a:br>
            <a:r>
              <a:rPr kumimoji="1" lang="ja-JP" altLang="en-US" sz="1600" dirty="0">
                <a:solidFill>
                  <a:schemeClr val="tx1"/>
                </a:solidFill>
                <a:latin typeface="メイリオ" panose="020B0604030504040204" pitchFamily="50" charset="-128"/>
                <a:ea typeface="メイリオ" panose="020B0604030504040204" pitchFamily="50" charset="-128"/>
              </a:rPr>
              <a:t>の世帯</a:t>
            </a:r>
          </a:p>
        </p:txBody>
      </p:sp>
      <p:sp>
        <p:nvSpPr>
          <p:cNvPr id="24" name="角丸四角形 23"/>
          <p:cNvSpPr/>
          <p:nvPr/>
        </p:nvSpPr>
        <p:spPr>
          <a:xfrm>
            <a:off x="3573720" y="5741587"/>
            <a:ext cx="3096000" cy="972000"/>
          </a:xfrm>
          <a:prstGeom prst="roundRect">
            <a:avLst>
              <a:gd name="adj" fmla="val 7848"/>
            </a:avLst>
          </a:prstGeom>
          <a:solidFill>
            <a:schemeClr val="bg1"/>
          </a:solidFill>
          <a:ln w="28575">
            <a:solidFill>
              <a:srgbClr val="548235"/>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lnSpc>
                <a:spcPct val="110000"/>
              </a:lnSpc>
            </a:pPr>
            <a:r>
              <a:rPr kumimoji="1" lang="ja-JP" altLang="en-US" sz="1600" dirty="0">
                <a:solidFill>
                  <a:schemeClr val="tx1"/>
                </a:solidFill>
                <a:latin typeface="メイリオ" panose="020B0604030504040204" pitchFamily="50" charset="-128"/>
                <a:ea typeface="メイリオ" panose="020B0604030504040204" pitchFamily="50" charset="-128"/>
              </a:rPr>
              <a:t>令和４年１月以降の収入が</a:t>
            </a:r>
            <a:br>
              <a:rPr kumimoji="1" lang="en-US" altLang="ja-JP" sz="1600" dirty="0">
                <a:solidFill>
                  <a:schemeClr val="tx1"/>
                </a:solidFill>
                <a:latin typeface="メイリオ" panose="020B0604030504040204" pitchFamily="50" charset="-128"/>
                <a:ea typeface="メイリオ" panose="020B0604030504040204" pitchFamily="50" charset="-128"/>
              </a:rPr>
            </a:br>
            <a:r>
              <a:rPr kumimoji="1" lang="ja-JP" altLang="en-US" sz="1600" dirty="0">
                <a:solidFill>
                  <a:schemeClr val="tx1"/>
                </a:solidFill>
                <a:latin typeface="メイリオ" panose="020B0604030504040204" pitchFamily="50" charset="-128"/>
                <a:ea typeface="メイリオ" panose="020B0604030504040204" pitchFamily="50" charset="-128"/>
              </a:rPr>
              <a:t>減少し</a:t>
            </a:r>
            <a:r>
              <a:rPr kumimoji="1" lang="ja-JP" altLang="en-US" b="1" dirty="0">
                <a:solidFill>
                  <a:srgbClr val="FF0000"/>
                </a:solidFill>
                <a:latin typeface="メイリオ" panose="020B0604030504040204" pitchFamily="50" charset="-128"/>
                <a:ea typeface="メイリオ" panose="020B0604030504040204" pitchFamily="50" charset="-128"/>
              </a:rPr>
              <a:t>「住民税非課税相当」</a:t>
            </a:r>
            <a:br>
              <a:rPr kumimoji="1" lang="en-US" altLang="ja-JP" b="1" dirty="0">
                <a:solidFill>
                  <a:srgbClr val="FF0000"/>
                </a:solidFill>
                <a:latin typeface="メイリオ" panose="020B0604030504040204" pitchFamily="50" charset="-128"/>
                <a:ea typeface="メイリオ" panose="020B0604030504040204" pitchFamily="50" charset="-128"/>
              </a:rPr>
            </a:br>
            <a:r>
              <a:rPr kumimoji="1" lang="ja-JP" altLang="en-US" sz="1600" dirty="0">
                <a:solidFill>
                  <a:schemeClr val="tx1"/>
                </a:solidFill>
                <a:latin typeface="メイリオ" panose="020B0604030504040204" pitchFamily="50" charset="-128"/>
                <a:ea typeface="メイリオ" panose="020B0604030504040204" pitchFamily="50" charset="-128"/>
              </a:rPr>
              <a:t>の収入となった世帯</a:t>
            </a:r>
            <a:r>
              <a:rPr kumimoji="1" lang="en-US" altLang="ja-JP" sz="1200" dirty="0">
                <a:solidFill>
                  <a:schemeClr val="tx1"/>
                </a:solidFill>
                <a:latin typeface="メイリオ" panose="020B0604030504040204" pitchFamily="50" charset="-128"/>
                <a:ea typeface="メイリオ" panose="020B0604030504040204" pitchFamily="50" charset="-128"/>
              </a:rPr>
              <a:t>(</a:t>
            </a:r>
            <a:r>
              <a:rPr kumimoji="1" lang="ja-JP" altLang="en-US" sz="1200" dirty="0">
                <a:solidFill>
                  <a:schemeClr val="tx1"/>
                </a:solidFill>
                <a:latin typeface="メイリオ" panose="020B0604030504040204" pitchFamily="50" charset="-128"/>
                <a:ea typeface="メイリオ" panose="020B0604030504040204" pitchFamily="50" charset="-128"/>
              </a:rPr>
              <a:t>家計急変世帯</a:t>
            </a:r>
            <a:r>
              <a:rPr kumimoji="1" lang="en-US" altLang="ja-JP" sz="1200" dirty="0">
                <a:solidFill>
                  <a:schemeClr val="tx1"/>
                </a:solidFill>
                <a:latin typeface="メイリオ" panose="020B0604030504040204" pitchFamily="50" charset="-128"/>
                <a:ea typeface="メイリオ" panose="020B0604030504040204" pitchFamily="50" charset="-128"/>
              </a:rPr>
              <a:t>)</a:t>
            </a:r>
            <a:endParaRPr kumimoji="1" lang="ja-JP" altLang="en-US" sz="2000" dirty="0">
              <a:solidFill>
                <a:schemeClr val="tx1"/>
              </a:solidFill>
              <a:latin typeface="メイリオ" panose="020B0604030504040204" pitchFamily="50" charset="-128"/>
              <a:ea typeface="メイリオ" panose="020B0604030504040204" pitchFamily="50" charset="-128"/>
            </a:endParaRPr>
          </a:p>
        </p:txBody>
      </p:sp>
      <p:sp>
        <p:nvSpPr>
          <p:cNvPr id="9" name="下矢印 8"/>
          <p:cNvSpPr/>
          <p:nvPr/>
        </p:nvSpPr>
        <p:spPr>
          <a:xfrm>
            <a:off x="1142021" y="6716327"/>
            <a:ext cx="1188720" cy="396000"/>
          </a:xfrm>
          <a:prstGeom prst="downArrow">
            <a:avLst>
              <a:gd name="adj1" fmla="val 50000"/>
              <a:gd name="adj2" fmla="val 52764"/>
            </a:avLst>
          </a:prstGeom>
          <a:solidFill>
            <a:srgbClr val="548235"/>
          </a:solidFill>
          <a:ln w="22225">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25" name="下矢印 24"/>
          <p:cNvSpPr/>
          <p:nvPr/>
        </p:nvSpPr>
        <p:spPr>
          <a:xfrm>
            <a:off x="4527360" y="6716327"/>
            <a:ext cx="1188720" cy="396000"/>
          </a:xfrm>
          <a:prstGeom prst="downArrow">
            <a:avLst>
              <a:gd name="adj1" fmla="val 50000"/>
              <a:gd name="adj2" fmla="val 52764"/>
            </a:avLst>
          </a:prstGeom>
          <a:solidFill>
            <a:srgbClr val="548235"/>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10" name="正方形/長方形 9"/>
          <p:cNvSpPr/>
          <p:nvPr/>
        </p:nvSpPr>
        <p:spPr>
          <a:xfrm>
            <a:off x="117001" y="7146311"/>
            <a:ext cx="3240000" cy="2208503"/>
          </a:xfrm>
          <a:prstGeom prst="rect">
            <a:avLst/>
          </a:prstGeom>
          <a:noFill/>
          <a:ln w="28575">
            <a:solidFill>
              <a:srgbClr val="548235"/>
            </a:solidFill>
          </a:ln>
        </p:spPr>
        <p:style>
          <a:lnRef idx="2">
            <a:schemeClr val="accent2"/>
          </a:lnRef>
          <a:fillRef idx="1">
            <a:schemeClr val="lt1"/>
          </a:fillRef>
          <a:effectRef idx="0">
            <a:schemeClr val="accent2"/>
          </a:effectRef>
          <a:fontRef idx="minor">
            <a:schemeClr val="dk1"/>
          </a:fontRef>
        </p:style>
        <p:txBody>
          <a:bodyPr wrap="square" lIns="36000" tIns="144000" rIns="36000">
            <a:noAutofit/>
          </a:bodyPr>
          <a:lstStyle/>
          <a:p>
            <a:pPr algn="ctr">
              <a:lnSpc>
                <a:spcPct val="110000"/>
              </a:lnSpc>
            </a:pPr>
            <a:r>
              <a:rPr kumimoji="1" lang="ja-JP" altLang="en-US" sz="1600" dirty="0">
                <a:solidFill>
                  <a:schemeClr val="tx1"/>
                </a:solidFill>
                <a:latin typeface="メイリオ" panose="020B0604030504040204" pitchFamily="50" charset="-128"/>
                <a:ea typeface="メイリオ" panose="020B0604030504040204" pitchFamily="50" charset="-128"/>
              </a:rPr>
              <a:t>由良町から</a:t>
            </a:r>
            <a:endParaRPr kumimoji="1" lang="en-US" altLang="ja-JP" sz="1600" dirty="0">
              <a:solidFill>
                <a:schemeClr val="tx1"/>
              </a:solidFill>
              <a:latin typeface="メイリオ" panose="020B0604030504040204" pitchFamily="50" charset="-128"/>
              <a:ea typeface="メイリオ" panose="020B0604030504040204" pitchFamily="50" charset="-128"/>
            </a:endParaRPr>
          </a:p>
          <a:p>
            <a:pPr algn="ctr">
              <a:lnSpc>
                <a:spcPct val="110000"/>
              </a:lnSpc>
            </a:pPr>
            <a:r>
              <a:rPr kumimoji="1" lang="ja-JP" altLang="en-US" sz="1600" dirty="0">
                <a:solidFill>
                  <a:schemeClr val="tx1"/>
                </a:solidFill>
                <a:latin typeface="メイリオ" panose="020B0604030504040204" pitchFamily="50" charset="-128"/>
                <a:ea typeface="メイリオ" panose="020B0604030504040204" pitchFamily="50" charset="-128"/>
              </a:rPr>
              <a:t>確認書が届きます（要返送）</a:t>
            </a:r>
          </a:p>
          <a:p>
            <a:pPr algn="ctr">
              <a:lnSpc>
                <a:spcPct val="110000"/>
              </a:lnSpc>
            </a:pPr>
            <a:endParaRPr kumimoji="1" lang="ja-JP" altLang="en-US" sz="800" dirty="0">
              <a:solidFill>
                <a:schemeClr val="tx1"/>
              </a:solidFill>
              <a:latin typeface="メイリオ" panose="020B0604030504040204" pitchFamily="50" charset="-128"/>
              <a:ea typeface="メイリオ" panose="020B0604030504040204" pitchFamily="50" charset="-128"/>
            </a:endParaRPr>
          </a:p>
          <a:p>
            <a:pPr algn="ctr">
              <a:lnSpc>
                <a:spcPct val="110000"/>
              </a:lnSpc>
            </a:pPr>
            <a:r>
              <a:rPr kumimoji="1" lang="ja-JP" altLang="en-US" sz="1500" b="1" u="sng" dirty="0">
                <a:solidFill>
                  <a:schemeClr val="tx1"/>
                </a:solidFill>
                <a:latin typeface="メイリオ" panose="020B0604030504040204" pitchFamily="50" charset="-128"/>
                <a:ea typeface="メイリオ" panose="020B0604030504040204" pitchFamily="50" charset="-128"/>
              </a:rPr>
              <a:t>提出期限</a:t>
            </a:r>
            <a:r>
              <a:rPr kumimoji="1" lang="en-US" altLang="ja-JP" sz="1500" b="1" u="sng" dirty="0">
                <a:solidFill>
                  <a:schemeClr val="tx1"/>
                </a:solidFill>
                <a:latin typeface="メイリオ" panose="020B0604030504040204" pitchFamily="50" charset="-128"/>
                <a:ea typeface="メイリオ" panose="020B0604030504040204" pitchFamily="50" charset="-128"/>
              </a:rPr>
              <a:t>:</a:t>
            </a:r>
            <a:r>
              <a:rPr kumimoji="1" lang="ja-JP" altLang="en-US" sz="1500" b="1" u="sng" dirty="0">
                <a:solidFill>
                  <a:schemeClr val="tx1"/>
                </a:solidFill>
                <a:latin typeface="メイリオ" panose="020B0604030504040204" pitchFamily="50" charset="-128"/>
                <a:ea typeface="メイリオ" panose="020B0604030504040204" pitchFamily="50" charset="-128"/>
              </a:rPr>
              <a:t>令和４年</a:t>
            </a:r>
            <a:r>
              <a:rPr kumimoji="1" lang="en-US" altLang="ja-JP" sz="1500" b="1" u="sng" dirty="0">
                <a:solidFill>
                  <a:schemeClr val="tx1"/>
                </a:solidFill>
                <a:latin typeface="メイリオ" panose="020B0604030504040204" pitchFamily="50" charset="-128"/>
                <a:ea typeface="メイリオ" panose="020B0604030504040204" pitchFamily="50" charset="-128"/>
              </a:rPr>
              <a:t>10</a:t>
            </a:r>
            <a:r>
              <a:rPr kumimoji="1" lang="ja-JP" altLang="en-US" sz="1500" b="1" u="sng" dirty="0">
                <a:solidFill>
                  <a:schemeClr val="tx1"/>
                </a:solidFill>
                <a:latin typeface="メイリオ" panose="020B0604030504040204" pitchFamily="50" charset="-128"/>
                <a:ea typeface="メイリオ" panose="020B0604030504040204" pitchFamily="50" charset="-128"/>
              </a:rPr>
              <a:t>月</a:t>
            </a:r>
            <a:r>
              <a:rPr kumimoji="1" lang="en-US" altLang="ja-JP" sz="1500" b="1" u="sng" dirty="0">
                <a:solidFill>
                  <a:schemeClr val="tx1"/>
                </a:solidFill>
                <a:latin typeface="メイリオ" panose="020B0604030504040204" pitchFamily="50" charset="-128"/>
                <a:ea typeface="メイリオ" panose="020B0604030504040204" pitchFamily="50" charset="-128"/>
              </a:rPr>
              <a:t>31</a:t>
            </a:r>
            <a:r>
              <a:rPr kumimoji="1" lang="ja-JP" altLang="en-US" sz="1500" b="1" u="sng" dirty="0">
                <a:solidFill>
                  <a:schemeClr val="tx1"/>
                </a:solidFill>
                <a:latin typeface="メイリオ" panose="020B0604030504040204" pitchFamily="50" charset="-128"/>
                <a:ea typeface="メイリオ" panose="020B0604030504040204" pitchFamily="50" charset="-128"/>
              </a:rPr>
              <a:t>日（月）</a:t>
            </a:r>
            <a:endParaRPr kumimoji="1" lang="en-US" altLang="ja-JP" sz="1500" b="1" u="sng" dirty="0">
              <a:solidFill>
                <a:schemeClr val="tx1"/>
              </a:solidFill>
              <a:latin typeface="メイリオ" panose="020B0604030504040204" pitchFamily="50" charset="-128"/>
              <a:ea typeface="メイリオ" panose="020B0604030504040204" pitchFamily="50" charset="-128"/>
            </a:endParaRPr>
          </a:p>
          <a:p>
            <a:pPr algn="ctr">
              <a:lnSpc>
                <a:spcPct val="110000"/>
              </a:lnSpc>
            </a:pPr>
            <a:r>
              <a:rPr kumimoji="1" lang="en-US" altLang="ja-JP" sz="1200" dirty="0">
                <a:solidFill>
                  <a:schemeClr val="tx1"/>
                </a:solidFill>
                <a:latin typeface="メイリオ" panose="020B0604030504040204" pitchFamily="50" charset="-128"/>
                <a:ea typeface="メイリオ" panose="020B0604030504040204" pitchFamily="50" charset="-128"/>
              </a:rPr>
              <a:t>※</a:t>
            </a:r>
            <a:r>
              <a:rPr kumimoji="1" lang="ja-JP" altLang="en-US" sz="1200" dirty="0">
                <a:solidFill>
                  <a:schemeClr val="tx1"/>
                </a:solidFill>
                <a:latin typeface="メイリオ" panose="020B0604030504040204" pitchFamily="50" charset="-128"/>
                <a:ea typeface="メイリオ" panose="020B0604030504040204" pitchFamily="50" charset="-128"/>
              </a:rPr>
              <a:t>一部申請が必要な場合があります</a:t>
            </a:r>
            <a:endParaRPr kumimoji="1" lang="en-US" altLang="ja-JP" sz="1200" dirty="0">
              <a:solidFill>
                <a:schemeClr val="tx1"/>
              </a:solidFill>
              <a:latin typeface="メイリオ" panose="020B0604030504040204" pitchFamily="50" charset="-128"/>
              <a:ea typeface="メイリオ" panose="020B0604030504040204" pitchFamily="50" charset="-128"/>
            </a:endParaRPr>
          </a:p>
          <a:p>
            <a:pPr>
              <a:lnSpc>
                <a:spcPct val="110000"/>
              </a:lnSpc>
            </a:pPr>
            <a:r>
              <a:rPr lang="ja-JP" altLang="en-US" sz="1200" dirty="0">
                <a:solidFill>
                  <a:schemeClr val="tx1"/>
                </a:solidFill>
                <a:latin typeface="メイリオ" panose="020B0604030504040204" pitchFamily="50" charset="-128"/>
                <a:ea typeface="メイリオ" panose="020B0604030504040204" pitchFamily="50" charset="-128"/>
              </a:rPr>
              <a:t>　基準日時点で住民登録のある市区町村から</a:t>
            </a:r>
            <a:endParaRPr lang="en-US" altLang="ja-JP" sz="1200" dirty="0">
              <a:solidFill>
                <a:schemeClr val="tx1"/>
              </a:solidFill>
              <a:latin typeface="メイリオ" panose="020B0604030504040204" pitchFamily="50" charset="-128"/>
              <a:ea typeface="メイリオ" panose="020B0604030504040204" pitchFamily="50" charset="-128"/>
            </a:endParaRPr>
          </a:p>
          <a:p>
            <a:pPr>
              <a:lnSpc>
                <a:spcPct val="110000"/>
              </a:lnSpc>
            </a:pPr>
            <a:r>
              <a:rPr lang="ja-JP" altLang="en-US" sz="1200" dirty="0">
                <a:solidFill>
                  <a:schemeClr val="tx1"/>
                </a:solidFill>
                <a:latin typeface="メイリオ" panose="020B0604030504040204" pitchFamily="50" charset="-128"/>
                <a:ea typeface="メイリオ" panose="020B0604030504040204" pitchFamily="50" charset="-128"/>
              </a:rPr>
              <a:t>　確認書が送付されます</a:t>
            </a:r>
            <a:r>
              <a:rPr lang="ja-JP" altLang="en-US" sz="1200" dirty="0">
                <a:latin typeface="メイリオ" panose="020B0604030504040204" pitchFamily="50" charset="-128"/>
                <a:ea typeface="メイリオ" panose="020B0604030504040204" pitchFamily="50" charset="-128"/>
              </a:rPr>
              <a:t>。</a:t>
            </a:r>
            <a:endParaRPr lang="en-US" altLang="ja-JP" sz="1200" dirty="0">
              <a:latin typeface="メイリオ" panose="020B0604030504040204" pitchFamily="50" charset="-128"/>
              <a:ea typeface="メイリオ" panose="020B0604030504040204" pitchFamily="50" charset="-128"/>
            </a:endParaRPr>
          </a:p>
          <a:p>
            <a:pPr algn="ctr">
              <a:lnSpc>
                <a:spcPct val="110000"/>
              </a:lnSpc>
            </a:pPr>
            <a:endParaRPr kumimoji="1" lang="en-US" altLang="ja-JP" sz="1200" dirty="0">
              <a:solidFill>
                <a:srgbClr val="00B0F0"/>
              </a:solidFill>
              <a:latin typeface="メイリオ" panose="020B0604030504040204" pitchFamily="50" charset="-128"/>
              <a:ea typeface="メイリオ" panose="020B0604030504040204" pitchFamily="50" charset="-128"/>
            </a:endParaRPr>
          </a:p>
        </p:txBody>
      </p:sp>
      <p:sp>
        <p:nvSpPr>
          <p:cNvPr id="33" name="正方形/長方形 32"/>
          <p:cNvSpPr/>
          <p:nvPr/>
        </p:nvSpPr>
        <p:spPr>
          <a:xfrm>
            <a:off x="-9000" y="9527107"/>
            <a:ext cx="6876000" cy="307777"/>
          </a:xfrm>
          <a:prstGeom prst="rect">
            <a:avLst/>
          </a:prstGeom>
        </p:spPr>
        <p:txBody>
          <a:bodyPr wrap="square">
            <a:spAutoFit/>
          </a:bodyPr>
          <a:lstStyle/>
          <a:p>
            <a:pPr algn="ctr"/>
            <a:r>
              <a:rPr lang="ja-JP" altLang="en-US" sz="1400" spc="50" dirty="0">
                <a:latin typeface="メイリオ" panose="020B0604030504040204" pitchFamily="50" charset="-128"/>
                <a:ea typeface="メイリオ" panose="020B0604030504040204" pitchFamily="50" charset="-128"/>
              </a:rPr>
              <a:t>支給手続きや支給要件の詳細は裏面をご確認ください。</a:t>
            </a:r>
          </a:p>
        </p:txBody>
      </p:sp>
      <p:pic>
        <p:nvPicPr>
          <p:cNvPr id="19" name="図 18"/>
          <p:cNvPicPr>
            <a:picLocks noChangeAspect="1"/>
          </p:cNvPicPr>
          <p:nvPr/>
        </p:nvPicPr>
        <p:blipFill>
          <a:blip r:embed="rId4"/>
          <a:stretch>
            <a:fillRect/>
          </a:stretch>
        </p:blipFill>
        <p:spPr>
          <a:xfrm>
            <a:off x="5338824" y="136417"/>
            <a:ext cx="1422000" cy="432000"/>
          </a:xfrm>
          <a:prstGeom prst="rect">
            <a:avLst/>
          </a:prstGeom>
        </p:spPr>
      </p:pic>
      <p:sp>
        <p:nvSpPr>
          <p:cNvPr id="38" name="正方形/長方形 37"/>
          <p:cNvSpPr/>
          <p:nvPr/>
        </p:nvSpPr>
        <p:spPr>
          <a:xfrm>
            <a:off x="3506728" y="7146310"/>
            <a:ext cx="3240000" cy="2208504"/>
          </a:xfrm>
          <a:prstGeom prst="rect">
            <a:avLst/>
          </a:prstGeom>
          <a:noFill/>
          <a:ln w="28575">
            <a:solidFill>
              <a:srgbClr val="548235"/>
            </a:solidFill>
          </a:ln>
        </p:spPr>
        <p:style>
          <a:lnRef idx="2">
            <a:schemeClr val="accent2"/>
          </a:lnRef>
          <a:fillRef idx="1">
            <a:schemeClr val="lt1"/>
          </a:fillRef>
          <a:effectRef idx="0">
            <a:schemeClr val="accent2"/>
          </a:effectRef>
          <a:fontRef idx="minor">
            <a:schemeClr val="dk1"/>
          </a:fontRef>
        </p:style>
        <p:txBody>
          <a:bodyPr wrap="square" lIns="36000" tIns="540000" rIns="36000">
            <a:noAutofit/>
          </a:bodyPr>
          <a:lstStyle/>
          <a:p>
            <a:pPr>
              <a:lnSpc>
                <a:spcPct val="110000"/>
              </a:lnSpc>
            </a:pPr>
            <a:r>
              <a:rPr kumimoji="1" lang="ja-JP" altLang="en-US" sz="1400" dirty="0">
                <a:latin typeface="メイリオ" panose="020B0604030504040204" pitchFamily="50" charset="-128"/>
                <a:ea typeface="メイリオ" panose="020B0604030504040204" pitchFamily="50" charset="-128"/>
              </a:rPr>
              <a:t>　</a:t>
            </a:r>
            <a:r>
              <a:rPr kumimoji="1" lang="ja-JP" altLang="en-US" sz="1200" b="1" dirty="0">
                <a:latin typeface="メイリオ" panose="020B0604030504040204" pitchFamily="50" charset="-128"/>
                <a:ea typeface="メイリオ" panose="020B0604030504040204" pitchFamily="50" charset="-128"/>
              </a:rPr>
              <a:t>申請期間：令和４年８月１０日（水）</a:t>
            </a:r>
            <a:endParaRPr kumimoji="1" lang="en-US" altLang="ja-JP" sz="1200" b="1" dirty="0">
              <a:latin typeface="メイリオ" panose="020B0604030504040204" pitchFamily="50" charset="-128"/>
              <a:ea typeface="メイリオ" panose="020B0604030504040204" pitchFamily="50" charset="-128"/>
            </a:endParaRPr>
          </a:p>
          <a:p>
            <a:pPr>
              <a:lnSpc>
                <a:spcPct val="110000"/>
              </a:lnSpc>
            </a:pPr>
            <a:r>
              <a:rPr kumimoji="1" lang="ja-JP" altLang="en-US" sz="1200" b="1" dirty="0">
                <a:latin typeface="メイリオ" panose="020B0604030504040204" pitchFamily="50" charset="-128"/>
                <a:ea typeface="メイリオ" panose="020B0604030504040204" pitchFamily="50" charset="-128"/>
              </a:rPr>
              <a:t>　　　　　 ～令和４年</a:t>
            </a:r>
            <a:r>
              <a:rPr kumimoji="1" lang="en-US" altLang="ja-JP" sz="1200" b="1" dirty="0">
                <a:latin typeface="メイリオ" panose="020B0604030504040204" pitchFamily="50" charset="-128"/>
                <a:ea typeface="メイリオ" panose="020B0604030504040204" pitchFamily="50" charset="-128"/>
              </a:rPr>
              <a:t>11</a:t>
            </a:r>
            <a:r>
              <a:rPr kumimoji="1" lang="ja-JP" altLang="en-US" sz="1200" b="1" dirty="0">
                <a:latin typeface="メイリオ" panose="020B0604030504040204" pitchFamily="50" charset="-128"/>
                <a:ea typeface="メイリオ" panose="020B0604030504040204" pitchFamily="50" charset="-128"/>
              </a:rPr>
              <a:t>日９日（水）</a:t>
            </a:r>
            <a:endParaRPr kumimoji="1" lang="en-US" altLang="ja-JP" sz="1200" b="1" dirty="0">
              <a:latin typeface="メイリオ" panose="020B0604030504040204" pitchFamily="50" charset="-128"/>
              <a:ea typeface="メイリオ" panose="020B0604030504040204" pitchFamily="50" charset="-128"/>
            </a:endParaRPr>
          </a:p>
          <a:p>
            <a:pPr>
              <a:lnSpc>
                <a:spcPct val="110000"/>
              </a:lnSpc>
              <a:spcBef>
                <a:spcPts val="600"/>
              </a:spcBef>
            </a:pPr>
            <a:r>
              <a:rPr lang="ja-JP" altLang="en-US" sz="1200" dirty="0">
                <a:latin typeface="メイリオ" panose="020B0604030504040204" pitchFamily="50" charset="-128"/>
                <a:ea typeface="メイリオ" panose="020B0604030504040204" pitchFamily="50" charset="-128"/>
              </a:rPr>
              <a:t>　申請時点で住民登録のある市区町村に</a:t>
            </a:r>
            <a:br>
              <a:rPr lang="en-US" altLang="ja-JP" sz="1200" dirty="0">
                <a:latin typeface="メイリオ" panose="020B0604030504040204" pitchFamily="50" charset="-128"/>
                <a:ea typeface="メイリオ" panose="020B0604030504040204" pitchFamily="50" charset="-128"/>
              </a:rPr>
            </a:br>
            <a:r>
              <a:rPr lang="ja-JP" altLang="en-US" sz="1200" dirty="0">
                <a:latin typeface="メイリオ" panose="020B0604030504040204" pitchFamily="50" charset="-128"/>
                <a:ea typeface="メイリオ" panose="020B0604030504040204" pitchFamily="50" charset="-128"/>
              </a:rPr>
              <a:t>　申請してください。</a:t>
            </a:r>
            <a:endParaRPr lang="en-US" altLang="ja-JP" sz="1200" dirty="0">
              <a:latin typeface="メイリオ" panose="020B0604030504040204" pitchFamily="50" charset="-128"/>
              <a:ea typeface="メイリオ" panose="020B0604030504040204" pitchFamily="50" charset="-128"/>
            </a:endParaRPr>
          </a:p>
          <a:p>
            <a:pPr>
              <a:lnSpc>
                <a:spcPct val="110000"/>
              </a:lnSpc>
              <a:spcBef>
                <a:spcPts val="200"/>
              </a:spcBef>
            </a:pPr>
            <a:r>
              <a:rPr lang="ja-JP" altLang="en-US" sz="1050" dirty="0">
                <a:latin typeface="メイリオ" panose="020B0604030504040204" pitchFamily="50" charset="-128"/>
                <a:ea typeface="メイリオ" panose="020B0604030504040204" pitchFamily="50" charset="-128"/>
              </a:rPr>
              <a:t>　</a:t>
            </a:r>
            <a:r>
              <a:rPr lang="en-US" altLang="ja-JP" sz="1050" dirty="0">
                <a:latin typeface="メイリオ" panose="020B0604030504040204" pitchFamily="50" charset="-128"/>
                <a:ea typeface="メイリオ" panose="020B0604030504040204" pitchFamily="50" charset="-128"/>
              </a:rPr>
              <a:t>【</a:t>
            </a:r>
            <a:r>
              <a:rPr lang="ja-JP" altLang="en-US" sz="1050" dirty="0">
                <a:latin typeface="メイリオ" panose="020B0604030504040204" pitchFamily="50" charset="-128"/>
                <a:ea typeface="メイリオ" panose="020B0604030504040204" pitchFamily="50" charset="-128"/>
              </a:rPr>
              <a:t>申請書配布先</a:t>
            </a:r>
            <a:r>
              <a:rPr lang="en-US" altLang="ja-JP" sz="1050" dirty="0">
                <a:latin typeface="メイリオ" panose="020B0604030504040204" pitchFamily="50" charset="-128"/>
                <a:ea typeface="メイリオ" panose="020B0604030504040204" pitchFamily="50" charset="-128"/>
              </a:rPr>
              <a:t>】</a:t>
            </a:r>
            <a:r>
              <a:rPr lang="ja-JP" altLang="en-US" sz="1050" dirty="0">
                <a:latin typeface="メイリオ" panose="020B0604030504040204" pitchFamily="50" charset="-128"/>
                <a:ea typeface="メイリオ" panose="020B0604030504040204" pitchFamily="50" charset="-128"/>
              </a:rPr>
              <a:t>由良町住民福祉課　</a:t>
            </a:r>
          </a:p>
          <a:p>
            <a:pPr>
              <a:lnSpc>
                <a:spcPct val="110000"/>
              </a:lnSpc>
              <a:spcBef>
                <a:spcPts val="200"/>
              </a:spcBef>
            </a:pPr>
            <a:r>
              <a:rPr lang="ja-JP" altLang="en-US" sz="1050" dirty="0">
                <a:latin typeface="メイリオ" panose="020B0604030504040204" pitchFamily="50" charset="-128"/>
                <a:ea typeface="メイリオ" panose="020B0604030504040204" pitchFamily="50" charset="-128"/>
              </a:rPr>
              <a:t>　　　　　　　　　町ホームページ</a:t>
            </a:r>
          </a:p>
          <a:p>
            <a:pPr>
              <a:lnSpc>
                <a:spcPct val="110000"/>
              </a:lnSpc>
              <a:spcBef>
                <a:spcPts val="200"/>
              </a:spcBef>
            </a:pPr>
            <a:endParaRPr lang="en-US" altLang="ja-JP" sz="1050" dirty="0">
              <a:latin typeface="メイリオ" panose="020B0604030504040204" pitchFamily="50" charset="-128"/>
              <a:ea typeface="メイリオ" panose="020B0604030504040204" pitchFamily="50" charset="-128"/>
            </a:endParaRPr>
          </a:p>
          <a:p>
            <a:pPr>
              <a:lnSpc>
                <a:spcPct val="110000"/>
              </a:lnSpc>
            </a:pPr>
            <a:endParaRPr kumimoji="1" lang="ja-JP" altLang="en-US" sz="1200" b="1" dirty="0">
              <a:latin typeface="メイリオ" panose="020B0604030504040204" pitchFamily="50" charset="-128"/>
              <a:ea typeface="メイリオ" panose="020B0604030504040204" pitchFamily="50" charset="-128"/>
            </a:endParaRPr>
          </a:p>
          <a:p>
            <a:pPr algn="ctr">
              <a:lnSpc>
                <a:spcPct val="110000"/>
              </a:lnSpc>
            </a:pPr>
            <a:endParaRPr kumimoji="1" lang="ja-JP" altLang="en-US" sz="1200" dirty="0">
              <a:solidFill>
                <a:schemeClr val="tx1"/>
              </a:solidFill>
              <a:latin typeface="メイリオ" panose="020B0604030504040204" pitchFamily="50" charset="-128"/>
              <a:ea typeface="メイリオ" panose="020B0604030504040204" pitchFamily="50" charset="-128"/>
            </a:endParaRPr>
          </a:p>
        </p:txBody>
      </p:sp>
      <p:sp>
        <p:nvSpPr>
          <p:cNvPr id="26" name="正方形/長方形 25"/>
          <p:cNvSpPr/>
          <p:nvPr/>
        </p:nvSpPr>
        <p:spPr>
          <a:xfrm>
            <a:off x="4099841" y="7242790"/>
            <a:ext cx="2069797" cy="380480"/>
          </a:xfrm>
          <a:prstGeom prst="rect">
            <a:avLst/>
          </a:prstGeom>
          <a:solidFill>
            <a:srgbClr val="FF0000"/>
          </a:solidFill>
          <a:ln w="28575">
            <a:noFill/>
          </a:ln>
        </p:spPr>
        <p:txBody>
          <a:bodyPr wrap="none" tIns="72000" bIns="0" anchor="ctr" anchorCtr="0">
            <a:spAutoFit/>
          </a:bodyPr>
          <a:lstStyle/>
          <a:p>
            <a:pPr algn="ctr"/>
            <a:r>
              <a:rPr kumimoji="1" lang="ja-JP" altLang="en-US" sz="2000" b="1" spc="100" dirty="0">
                <a:solidFill>
                  <a:schemeClr val="bg1"/>
                </a:solidFill>
                <a:latin typeface="メイリオ" panose="020B0604030504040204" pitchFamily="50" charset="-128"/>
                <a:ea typeface="メイリオ" panose="020B0604030504040204" pitchFamily="50" charset="-128"/>
              </a:rPr>
              <a:t>申請が必要です</a:t>
            </a:r>
            <a:endParaRPr kumimoji="1" lang="en-US" altLang="ja-JP" sz="2000" b="1" spc="100" dirty="0">
              <a:solidFill>
                <a:schemeClr val="bg1"/>
              </a:solidFill>
              <a:latin typeface="メイリオ" panose="020B0604030504040204" pitchFamily="50" charset="-128"/>
              <a:ea typeface="メイリオ" panose="020B0604030504040204" pitchFamily="50" charset="-128"/>
            </a:endParaRPr>
          </a:p>
        </p:txBody>
      </p:sp>
      <p:sp>
        <p:nvSpPr>
          <p:cNvPr id="42" name="正方形/長方形 41"/>
          <p:cNvSpPr/>
          <p:nvPr/>
        </p:nvSpPr>
        <p:spPr>
          <a:xfrm>
            <a:off x="233538" y="8910693"/>
            <a:ext cx="3024000" cy="324498"/>
          </a:xfrm>
          <a:prstGeom prst="rect">
            <a:avLst/>
          </a:prstGeom>
          <a:solidFill>
            <a:schemeClr val="accent4">
              <a:lumMod val="60000"/>
              <a:lumOff val="40000"/>
            </a:schemeClr>
          </a:solidFill>
          <a:ln w="12700">
            <a:noFill/>
            <a:prstDash val="sysDash"/>
          </a:ln>
        </p:spPr>
        <p:txBody>
          <a:bodyPr wrap="square" tIns="72000" bIns="36000" anchor="ctr" anchorCtr="0">
            <a:spAutoFit/>
          </a:bodyPr>
          <a:lstStyle/>
          <a:p>
            <a:pPr algn="ctr"/>
            <a:r>
              <a:rPr lang="ja-JP" altLang="en-US" sz="1400" b="1" spc="50" dirty="0">
                <a:latin typeface="メイリオ" panose="020B0604030504040204" pitchFamily="50" charset="-128"/>
                <a:ea typeface="メイリオ" panose="020B0604030504040204" pitchFamily="50" charset="-128"/>
              </a:rPr>
              <a:t>詳しくは裏面「</a:t>
            </a:r>
            <a:r>
              <a:rPr lang="en-US" altLang="ja-JP" sz="1400" b="1" spc="50" dirty="0">
                <a:latin typeface="メイリオ" panose="020B0604030504040204" pitchFamily="50" charset="-128"/>
                <a:ea typeface="メイリオ" panose="020B0604030504040204" pitchFamily="50" charset="-128"/>
              </a:rPr>
              <a:t>I</a:t>
            </a:r>
            <a:r>
              <a:rPr lang="ja-JP" altLang="en-US" sz="1400" b="1" spc="50" dirty="0">
                <a:latin typeface="メイリオ" panose="020B0604030504040204" pitchFamily="50" charset="-128"/>
                <a:ea typeface="メイリオ" panose="020B0604030504040204" pitchFamily="50" charset="-128"/>
              </a:rPr>
              <a:t>」へ</a:t>
            </a:r>
            <a:endParaRPr lang="en-US" altLang="ja-JP" sz="1400" b="1" spc="50" dirty="0">
              <a:latin typeface="メイリオ" panose="020B0604030504040204" pitchFamily="50" charset="-128"/>
              <a:ea typeface="メイリオ" panose="020B0604030504040204" pitchFamily="50" charset="-128"/>
            </a:endParaRPr>
          </a:p>
        </p:txBody>
      </p:sp>
      <p:sp>
        <p:nvSpPr>
          <p:cNvPr id="43" name="正方形/長方形 42"/>
          <p:cNvSpPr/>
          <p:nvPr/>
        </p:nvSpPr>
        <p:spPr>
          <a:xfrm>
            <a:off x="3670461" y="9002484"/>
            <a:ext cx="3024000" cy="324498"/>
          </a:xfrm>
          <a:prstGeom prst="rect">
            <a:avLst/>
          </a:prstGeom>
          <a:solidFill>
            <a:schemeClr val="accent4">
              <a:lumMod val="60000"/>
              <a:lumOff val="40000"/>
            </a:schemeClr>
          </a:solidFill>
          <a:ln w="12700">
            <a:noFill/>
            <a:prstDash val="sysDash"/>
          </a:ln>
        </p:spPr>
        <p:txBody>
          <a:bodyPr wrap="square" tIns="72000" bIns="36000" anchor="ctr" anchorCtr="0">
            <a:spAutoFit/>
          </a:bodyPr>
          <a:lstStyle/>
          <a:p>
            <a:pPr algn="ctr"/>
            <a:r>
              <a:rPr lang="ja-JP" altLang="en-US" sz="1400" b="1" spc="50" dirty="0">
                <a:latin typeface="メイリオ" panose="020B0604030504040204" pitchFamily="50" charset="-128"/>
                <a:ea typeface="メイリオ" panose="020B0604030504040204" pitchFamily="50" charset="-128"/>
              </a:rPr>
              <a:t>詳しくは裏面「</a:t>
            </a:r>
            <a:r>
              <a:rPr lang="en-US" altLang="ja-JP" sz="1400" b="1" spc="50" dirty="0">
                <a:latin typeface="メイリオ" panose="020B0604030504040204" pitchFamily="50" charset="-128"/>
                <a:ea typeface="メイリオ" panose="020B0604030504040204" pitchFamily="50" charset="-128"/>
              </a:rPr>
              <a:t>Ⅱ</a:t>
            </a:r>
            <a:r>
              <a:rPr lang="ja-JP" altLang="en-US" sz="1400" b="1" spc="50" dirty="0">
                <a:latin typeface="メイリオ" panose="020B0604030504040204" pitchFamily="50" charset="-128"/>
                <a:ea typeface="メイリオ" panose="020B0604030504040204" pitchFamily="50" charset="-128"/>
              </a:rPr>
              <a:t>」へ</a:t>
            </a:r>
            <a:endParaRPr lang="en-US" altLang="ja-JP" sz="1400" b="1" spc="50" dirty="0">
              <a:latin typeface="メイリオ" panose="020B0604030504040204" pitchFamily="50" charset="-128"/>
              <a:ea typeface="メイリオ" panose="020B0604030504040204" pitchFamily="50" charset="-128"/>
            </a:endParaRPr>
          </a:p>
        </p:txBody>
      </p:sp>
      <p:sp>
        <p:nvSpPr>
          <p:cNvPr id="28" name="正方形/長方形 27"/>
          <p:cNvSpPr/>
          <p:nvPr/>
        </p:nvSpPr>
        <p:spPr>
          <a:xfrm>
            <a:off x="380100" y="4253291"/>
            <a:ext cx="2496196" cy="492443"/>
          </a:xfrm>
          <a:prstGeom prst="rect">
            <a:avLst/>
          </a:prstGeom>
        </p:spPr>
        <p:txBody>
          <a:bodyPr wrap="none">
            <a:spAutoFit/>
          </a:bodyPr>
          <a:lstStyle/>
          <a:p>
            <a:r>
              <a:rPr kumimoji="1" lang="ja-JP" altLang="en-US" dirty="0">
                <a:latin typeface="メイリオ" panose="020B0604030504040204" pitchFamily="50" charset="-128"/>
                <a:ea typeface="メイリオ" panose="020B0604030504040204" pitchFamily="50" charset="-128"/>
              </a:rPr>
              <a:t>１世帯あたり</a:t>
            </a:r>
            <a:r>
              <a:rPr kumimoji="1" lang="en-US" altLang="ja-JP" sz="2600" spc="100" dirty="0">
                <a:latin typeface="メイリオ" panose="020B0604030504040204" pitchFamily="50" charset="-128"/>
                <a:ea typeface="メイリオ" panose="020B0604030504040204" pitchFamily="50" charset="-128"/>
              </a:rPr>
              <a:t>10</a:t>
            </a:r>
            <a:r>
              <a:rPr kumimoji="1" lang="ja-JP" altLang="en-US" spc="100" dirty="0">
                <a:latin typeface="メイリオ" panose="020B0604030504040204" pitchFamily="50" charset="-128"/>
                <a:ea typeface="メイリオ" panose="020B0604030504040204" pitchFamily="50" charset="-128"/>
              </a:rPr>
              <a:t>万円</a:t>
            </a:r>
          </a:p>
        </p:txBody>
      </p:sp>
      <p:sp>
        <p:nvSpPr>
          <p:cNvPr id="29" name="正方形/長方形 28"/>
          <p:cNvSpPr/>
          <p:nvPr/>
        </p:nvSpPr>
        <p:spPr>
          <a:xfrm>
            <a:off x="3521072" y="4177297"/>
            <a:ext cx="3322779" cy="600164"/>
          </a:xfrm>
          <a:prstGeom prst="rect">
            <a:avLst/>
          </a:prstGeom>
        </p:spPr>
        <p:txBody>
          <a:bodyPr wrap="square">
            <a:spAutoFit/>
          </a:bodyPr>
          <a:lstStyle/>
          <a:p>
            <a:pPr>
              <a:lnSpc>
                <a:spcPct val="110000"/>
              </a:lnSpc>
            </a:pPr>
            <a:r>
              <a:rPr kumimoji="1" lang="ja-JP" altLang="en-US" sz="1500" dirty="0">
                <a:latin typeface="メイリオ" panose="020B0604030504040204" pitchFamily="50" charset="-128"/>
                <a:ea typeface="メイリオ" panose="020B0604030504040204" pitchFamily="50" charset="-128"/>
              </a:rPr>
              <a:t>由良町が確認書</a:t>
            </a:r>
            <a:r>
              <a:rPr kumimoji="1" lang="en-US" altLang="ja-JP" sz="1500" dirty="0">
                <a:latin typeface="メイリオ" panose="020B0604030504040204" pitchFamily="50" charset="-128"/>
                <a:ea typeface="メイリオ" panose="020B0604030504040204" pitchFamily="50" charset="-128"/>
              </a:rPr>
              <a:t>(</a:t>
            </a:r>
            <a:r>
              <a:rPr kumimoji="1" lang="ja-JP" altLang="en-US" sz="1500" dirty="0">
                <a:latin typeface="メイリオ" panose="020B0604030504040204" pitchFamily="50" charset="-128"/>
                <a:ea typeface="メイリオ" panose="020B0604030504040204" pitchFamily="50" charset="-128"/>
              </a:rPr>
              <a:t>または申請書</a:t>
            </a:r>
            <a:r>
              <a:rPr kumimoji="1" lang="en-US" altLang="ja-JP" sz="1500" dirty="0">
                <a:latin typeface="メイリオ" panose="020B0604030504040204" pitchFamily="50" charset="-128"/>
                <a:ea typeface="メイリオ" panose="020B0604030504040204" pitchFamily="50" charset="-128"/>
              </a:rPr>
              <a:t>)</a:t>
            </a:r>
            <a:r>
              <a:rPr kumimoji="1" lang="ja-JP" altLang="en-US" sz="1500" dirty="0">
                <a:latin typeface="メイリオ" panose="020B0604030504040204" pitchFamily="50" charset="-128"/>
                <a:ea typeface="メイリオ" panose="020B0604030504040204" pitchFamily="50" charset="-128"/>
              </a:rPr>
              <a:t>を</a:t>
            </a:r>
            <a:r>
              <a:rPr kumimoji="1" lang="ja-JP" altLang="en-US" sz="1500" u="sng" dirty="0">
                <a:latin typeface="メイリオ" panose="020B0604030504040204" pitchFamily="50" charset="-128"/>
                <a:ea typeface="メイリオ" panose="020B0604030504040204" pitchFamily="50" charset="-128"/>
              </a:rPr>
              <a:t>受理した日から４週間後</a:t>
            </a:r>
            <a:r>
              <a:rPr kumimoji="1" lang="ja-JP" altLang="en-US" sz="1500" dirty="0">
                <a:latin typeface="メイリオ" panose="020B0604030504040204" pitchFamily="50" charset="-128"/>
                <a:ea typeface="メイリオ" panose="020B0604030504040204" pitchFamily="50" charset="-128"/>
              </a:rPr>
              <a:t>が目安です。</a:t>
            </a:r>
          </a:p>
        </p:txBody>
      </p:sp>
      <p:sp>
        <p:nvSpPr>
          <p:cNvPr id="51" name="正方形/長方形 50"/>
          <p:cNvSpPr/>
          <p:nvPr/>
        </p:nvSpPr>
        <p:spPr>
          <a:xfrm>
            <a:off x="27380" y="3773271"/>
            <a:ext cx="3348000" cy="360000"/>
          </a:xfrm>
          <a:prstGeom prst="rect">
            <a:avLst/>
          </a:prstGeom>
          <a:solidFill>
            <a:schemeClr val="accent6">
              <a:lumMod val="60000"/>
              <a:lumOff val="40000"/>
            </a:schemeClr>
          </a:solidFill>
          <a:ln w="25400">
            <a:solidFill>
              <a:srgbClr val="54823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000" dirty="0">
              <a:latin typeface="メイリオ" panose="020B0604030504040204" pitchFamily="50" charset="-128"/>
              <a:ea typeface="メイリオ" panose="020B0604030504040204" pitchFamily="50" charset="-128"/>
            </a:endParaRPr>
          </a:p>
        </p:txBody>
      </p:sp>
      <p:sp>
        <p:nvSpPr>
          <p:cNvPr id="52" name="正方形/長方形 51"/>
          <p:cNvSpPr/>
          <p:nvPr/>
        </p:nvSpPr>
        <p:spPr>
          <a:xfrm>
            <a:off x="323761" y="3773271"/>
            <a:ext cx="3051619" cy="360000"/>
          </a:xfrm>
          <a:prstGeom prst="rect">
            <a:avLst/>
          </a:prstGeom>
          <a:solidFill>
            <a:srgbClr val="548235"/>
          </a:solidFill>
          <a:ln>
            <a:noFill/>
          </a:ln>
        </p:spPr>
        <p:style>
          <a:lnRef idx="2">
            <a:schemeClr val="accent1">
              <a:shade val="50000"/>
            </a:schemeClr>
          </a:lnRef>
          <a:fillRef idx="1">
            <a:schemeClr val="accent1"/>
          </a:fillRef>
          <a:effectRef idx="0">
            <a:schemeClr val="accent1"/>
          </a:effectRef>
          <a:fontRef idx="minor">
            <a:schemeClr val="lt1"/>
          </a:fontRef>
        </p:style>
        <p:txBody>
          <a:bodyPr tIns="72000" bIns="0" rtlCol="0" anchor="ctr"/>
          <a:lstStyle/>
          <a:p>
            <a:r>
              <a:rPr kumimoji="1" lang="ja-JP" altLang="en-US" sz="2200" b="1" spc="200" dirty="0">
                <a:solidFill>
                  <a:schemeClr val="bg1"/>
                </a:solidFill>
                <a:latin typeface="メイリオ" panose="020B0604030504040204" pitchFamily="50" charset="-128"/>
                <a:ea typeface="メイリオ" panose="020B0604030504040204" pitchFamily="50" charset="-128"/>
              </a:rPr>
              <a:t>給付金の支給額</a:t>
            </a:r>
          </a:p>
        </p:txBody>
      </p:sp>
      <p:sp>
        <p:nvSpPr>
          <p:cNvPr id="53" name="正方形/長方形 52"/>
          <p:cNvSpPr/>
          <p:nvPr/>
        </p:nvSpPr>
        <p:spPr>
          <a:xfrm>
            <a:off x="3495851" y="3773271"/>
            <a:ext cx="3348000" cy="360000"/>
          </a:xfrm>
          <a:prstGeom prst="rect">
            <a:avLst/>
          </a:prstGeom>
          <a:solidFill>
            <a:schemeClr val="accent6">
              <a:lumMod val="60000"/>
              <a:lumOff val="40000"/>
            </a:schemeClr>
          </a:solidFill>
          <a:ln w="25400">
            <a:solidFill>
              <a:srgbClr val="54823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000" dirty="0">
              <a:latin typeface="メイリオ" panose="020B0604030504040204" pitchFamily="50" charset="-128"/>
              <a:ea typeface="メイリオ" panose="020B0604030504040204" pitchFamily="50" charset="-128"/>
            </a:endParaRPr>
          </a:p>
        </p:txBody>
      </p:sp>
      <p:sp>
        <p:nvSpPr>
          <p:cNvPr id="54" name="正方形/長方形 53"/>
          <p:cNvSpPr/>
          <p:nvPr/>
        </p:nvSpPr>
        <p:spPr>
          <a:xfrm>
            <a:off x="3792233" y="3773271"/>
            <a:ext cx="3038472" cy="360000"/>
          </a:xfrm>
          <a:prstGeom prst="rect">
            <a:avLst/>
          </a:prstGeom>
          <a:solidFill>
            <a:srgbClr val="548235"/>
          </a:solidFill>
          <a:ln>
            <a:noFill/>
          </a:ln>
        </p:spPr>
        <p:style>
          <a:lnRef idx="2">
            <a:schemeClr val="accent1">
              <a:shade val="50000"/>
            </a:schemeClr>
          </a:lnRef>
          <a:fillRef idx="1">
            <a:schemeClr val="accent1"/>
          </a:fillRef>
          <a:effectRef idx="0">
            <a:schemeClr val="accent1"/>
          </a:effectRef>
          <a:fontRef idx="minor">
            <a:schemeClr val="lt1"/>
          </a:fontRef>
        </p:style>
        <p:txBody>
          <a:bodyPr tIns="72000" bIns="0" rtlCol="0" anchor="ctr"/>
          <a:lstStyle/>
          <a:p>
            <a:r>
              <a:rPr kumimoji="1" lang="ja-JP" altLang="en-US" sz="2200" b="1" spc="200" dirty="0">
                <a:solidFill>
                  <a:schemeClr val="bg1"/>
                </a:solidFill>
                <a:latin typeface="メイリオ" panose="020B0604030504040204" pitchFamily="50" charset="-128"/>
                <a:ea typeface="メイリオ" panose="020B0604030504040204" pitchFamily="50" charset="-128"/>
              </a:rPr>
              <a:t>給付金の支給時期</a:t>
            </a:r>
          </a:p>
        </p:txBody>
      </p:sp>
      <p:sp>
        <p:nvSpPr>
          <p:cNvPr id="12" name="正方形/長方形 11"/>
          <p:cNvSpPr/>
          <p:nvPr/>
        </p:nvSpPr>
        <p:spPr>
          <a:xfrm>
            <a:off x="0" y="702877"/>
            <a:ext cx="6858000" cy="1233671"/>
          </a:xfrm>
          <a:prstGeom prst="rect">
            <a:avLst/>
          </a:prstGeom>
        </p:spPr>
        <p:txBody>
          <a:bodyPr wrap="square">
            <a:spAutoFit/>
          </a:bodyPr>
          <a:lstStyle/>
          <a:p>
            <a:pPr lvl="0" algn="ctr">
              <a:lnSpc>
                <a:spcPts val="3000"/>
              </a:lnSpc>
            </a:pPr>
            <a:r>
              <a:rPr kumimoji="1" lang="ja-JP" altLang="en-US" sz="2600" b="1" spc="200" dirty="0">
                <a:solidFill>
                  <a:prstClr val="white"/>
                </a:solidFill>
                <a:latin typeface="メイリオ" panose="020B0604030504040204" pitchFamily="50" charset="-128"/>
                <a:ea typeface="メイリオ" panose="020B0604030504040204" pitchFamily="50" charset="-128"/>
              </a:rPr>
              <a:t>住民税非課税世帯等に対する</a:t>
            </a:r>
            <a:br>
              <a:rPr kumimoji="1" lang="en-US" altLang="ja-JP" sz="2600" b="1" spc="200" dirty="0">
                <a:solidFill>
                  <a:prstClr val="white"/>
                </a:solidFill>
                <a:latin typeface="メイリオ" panose="020B0604030504040204" pitchFamily="50" charset="-128"/>
                <a:ea typeface="メイリオ" panose="020B0604030504040204" pitchFamily="50" charset="-128"/>
              </a:rPr>
            </a:br>
            <a:r>
              <a:rPr kumimoji="1" lang="ja-JP" altLang="en-US" sz="2600" b="1" spc="200" dirty="0">
                <a:solidFill>
                  <a:prstClr val="white"/>
                </a:solidFill>
                <a:latin typeface="メイリオ" panose="020B0604030504040204" pitchFamily="50" charset="-128"/>
                <a:ea typeface="メイリオ" panose="020B0604030504040204" pitchFamily="50" charset="-128"/>
              </a:rPr>
              <a:t>臨時特別給付金</a:t>
            </a:r>
            <a:r>
              <a:rPr kumimoji="1" lang="ja-JP" altLang="en-US" sz="1600" b="1" spc="200" dirty="0">
                <a:solidFill>
                  <a:schemeClr val="bg1"/>
                </a:solidFill>
                <a:latin typeface="メイリオ" panose="020B0604030504040204" pitchFamily="50" charset="-128"/>
                <a:ea typeface="メイリオ" panose="020B0604030504040204" pitchFamily="50" charset="-128"/>
              </a:rPr>
              <a:t>（</a:t>
            </a:r>
            <a:r>
              <a:rPr kumimoji="1" lang="en-US" altLang="ja-JP" sz="1600" b="1" spc="200" dirty="0">
                <a:solidFill>
                  <a:schemeClr val="bg1"/>
                </a:solidFill>
                <a:latin typeface="メイリオ" panose="020B0604030504040204" pitchFamily="50" charset="-128"/>
                <a:ea typeface="メイリオ" panose="020B0604030504040204" pitchFamily="50" charset="-128"/>
              </a:rPr>
              <a:t>10</a:t>
            </a:r>
            <a:r>
              <a:rPr kumimoji="1" lang="ja-JP" altLang="en-US" sz="1600" b="1" spc="200" dirty="0">
                <a:solidFill>
                  <a:schemeClr val="bg1"/>
                </a:solidFill>
                <a:latin typeface="メイリオ" panose="020B0604030504040204" pitchFamily="50" charset="-128"/>
                <a:ea typeface="メイリオ" panose="020B0604030504040204" pitchFamily="50" charset="-128"/>
              </a:rPr>
              <a:t>万円</a:t>
            </a:r>
            <a:r>
              <a:rPr kumimoji="1" lang="en-US" altLang="ja-JP" sz="1600" b="1" spc="200" dirty="0">
                <a:solidFill>
                  <a:schemeClr val="bg1"/>
                </a:solidFill>
                <a:latin typeface="メイリオ" panose="020B0604030504040204" pitchFamily="50" charset="-128"/>
                <a:ea typeface="メイリオ" panose="020B0604030504040204" pitchFamily="50" charset="-128"/>
              </a:rPr>
              <a:t>/1</a:t>
            </a:r>
            <a:r>
              <a:rPr kumimoji="1" lang="ja-JP" altLang="en-US" sz="1600" b="1" spc="200" dirty="0">
                <a:solidFill>
                  <a:schemeClr val="bg1"/>
                </a:solidFill>
                <a:latin typeface="メイリオ" panose="020B0604030504040204" pitchFamily="50" charset="-128"/>
                <a:ea typeface="メイリオ" panose="020B0604030504040204" pitchFamily="50" charset="-128"/>
              </a:rPr>
              <a:t>世帯）</a:t>
            </a:r>
            <a:r>
              <a:rPr kumimoji="1" lang="ja-JP" altLang="en-US" sz="2600" b="1" spc="200" dirty="0">
                <a:solidFill>
                  <a:schemeClr val="bg1"/>
                </a:solidFill>
                <a:latin typeface="メイリオ" panose="020B0604030504040204" pitchFamily="50" charset="-128"/>
                <a:ea typeface="メイリオ" panose="020B0604030504040204" pitchFamily="50" charset="-128"/>
              </a:rPr>
              <a:t>のご案内</a:t>
            </a:r>
            <a:endParaRPr kumimoji="1" lang="en-US" altLang="ja-JP" sz="2600" b="1" spc="200" dirty="0">
              <a:solidFill>
                <a:schemeClr val="bg1"/>
              </a:solidFill>
              <a:latin typeface="メイリオ" panose="020B0604030504040204" pitchFamily="50" charset="-128"/>
              <a:ea typeface="メイリオ" panose="020B0604030504040204" pitchFamily="50" charset="-128"/>
            </a:endParaRPr>
          </a:p>
          <a:p>
            <a:pPr lvl="0" algn="ctr">
              <a:spcBef>
                <a:spcPts val="300"/>
              </a:spcBef>
            </a:pPr>
            <a:r>
              <a:rPr kumimoji="1" lang="ja-JP" altLang="en-US" sz="2000" spc="250" dirty="0">
                <a:solidFill>
                  <a:schemeClr val="bg1"/>
                </a:solidFill>
                <a:latin typeface="メイリオ" panose="020B0604030504040204" pitchFamily="50" charset="-128"/>
                <a:ea typeface="メイリオ" panose="020B0604030504040204" pitchFamily="50" charset="-128"/>
              </a:rPr>
              <a:t>受給には手続きが必要です</a:t>
            </a:r>
          </a:p>
        </p:txBody>
      </p:sp>
      <p:sp>
        <p:nvSpPr>
          <p:cNvPr id="11" name="正方形/長方形 10"/>
          <p:cNvSpPr/>
          <p:nvPr/>
        </p:nvSpPr>
        <p:spPr>
          <a:xfrm>
            <a:off x="-74840" y="16422"/>
            <a:ext cx="2018501" cy="261610"/>
          </a:xfrm>
          <a:prstGeom prst="rect">
            <a:avLst/>
          </a:prstGeom>
        </p:spPr>
        <p:txBody>
          <a:bodyPr wrap="none">
            <a:spAutoFit/>
          </a:bodyPr>
          <a:lstStyle/>
          <a:p>
            <a:r>
              <a:rPr kumimoji="1" lang="en-US" altLang="ja-JP" sz="1100" dirty="0"/>
              <a:t>【</a:t>
            </a:r>
            <a:r>
              <a:rPr kumimoji="1" lang="ja-JP" altLang="en-US" sz="1100" dirty="0"/>
              <a:t>令和４年６月１日以降版</a:t>
            </a:r>
            <a:r>
              <a:rPr kumimoji="1" lang="en-US" altLang="ja-JP" sz="1100" dirty="0"/>
              <a:t>】</a:t>
            </a:r>
            <a:endParaRPr kumimoji="1" lang="ja-JP" altLang="en-US" sz="1100" dirty="0"/>
          </a:p>
        </p:txBody>
      </p:sp>
    </p:spTree>
    <p:extLst>
      <p:ext uri="{BB962C8B-B14F-4D97-AF65-F5344CB8AC3E}">
        <p14:creationId xmlns:p14="http://schemas.microsoft.com/office/powerpoint/2010/main" val="8968367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a:xfrm>
            <a:off x="230217" y="1095002"/>
            <a:ext cx="6624000" cy="801552"/>
          </a:xfrm>
          <a:prstGeom prst="rect">
            <a:avLst/>
          </a:prstGeom>
          <a:noFill/>
          <a:ln w="25400">
            <a:noFill/>
            <a:prstDash val="solid"/>
          </a:ln>
        </p:spPr>
        <p:style>
          <a:lnRef idx="2">
            <a:schemeClr val="accent1">
              <a:shade val="50000"/>
            </a:schemeClr>
          </a:lnRef>
          <a:fillRef idx="1">
            <a:schemeClr val="accent1"/>
          </a:fillRef>
          <a:effectRef idx="0">
            <a:schemeClr val="accent1"/>
          </a:effectRef>
          <a:fontRef idx="minor">
            <a:schemeClr val="lt1"/>
          </a:fontRef>
        </p:style>
        <p:txBody>
          <a:bodyPr tIns="72000" bIns="36000" rtlCol="0" anchor="t" anchorCtr="0">
            <a:spAutoFit/>
          </a:bodyPr>
          <a:lstStyle/>
          <a:p>
            <a:pPr marL="285750" indent="-285750">
              <a:buFont typeface="Wingdings" panose="05000000000000000000" pitchFamily="2" charset="2"/>
              <a:buChar char="l"/>
            </a:pPr>
            <a:r>
              <a:rPr kumimoji="1" lang="ja-JP" altLang="en-US" sz="1200" dirty="0">
                <a:solidFill>
                  <a:schemeClr val="tx1"/>
                </a:solidFill>
                <a:latin typeface="メイリオ" panose="020B0604030504040204" pitchFamily="50" charset="-128"/>
                <a:ea typeface="メイリオ" panose="020B0604030504040204" pitchFamily="50" charset="-128"/>
              </a:rPr>
              <a:t>対象となる世帯には、基準日</a:t>
            </a:r>
            <a:r>
              <a:rPr kumimoji="1" lang="en-US" altLang="ja-JP" sz="1200" dirty="0">
                <a:solidFill>
                  <a:schemeClr val="tx1"/>
                </a:solidFill>
                <a:latin typeface="メイリオ" panose="020B0604030504040204" pitchFamily="50" charset="-128"/>
                <a:ea typeface="メイリオ" panose="020B0604030504040204" pitchFamily="50" charset="-128"/>
              </a:rPr>
              <a:t>(</a:t>
            </a:r>
            <a:r>
              <a:rPr kumimoji="1" lang="ja-JP" altLang="en-US" sz="1200" u="sng" dirty="0">
                <a:solidFill>
                  <a:schemeClr val="tx1"/>
                </a:solidFill>
                <a:latin typeface="メイリオ" panose="020B0604030504040204" pitchFamily="50" charset="-128"/>
                <a:ea typeface="メイリオ" panose="020B0604030504040204" pitchFamily="50" charset="-128"/>
              </a:rPr>
              <a:t>令和３年</a:t>
            </a:r>
            <a:r>
              <a:rPr kumimoji="1" lang="en-US" altLang="ja-JP" sz="1200" u="sng" dirty="0">
                <a:solidFill>
                  <a:schemeClr val="tx1"/>
                </a:solidFill>
                <a:latin typeface="メイリオ" panose="020B0604030504040204" pitchFamily="50" charset="-128"/>
                <a:ea typeface="メイリオ" panose="020B0604030504040204" pitchFamily="50" charset="-128"/>
              </a:rPr>
              <a:t>12</a:t>
            </a:r>
            <a:r>
              <a:rPr kumimoji="1" lang="ja-JP" altLang="en-US" sz="1200" u="sng" dirty="0">
                <a:solidFill>
                  <a:schemeClr val="tx1"/>
                </a:solidFill>
                <a:latin typeface="メイリオ" panose="020B0604030504040204" pitchFamily="50" charset="-128"/>
                <a:ea typeface="メイリオ" panose="020B0604030504040204" pitchFamily="50" charset="-128"/>
              </a:rPr>
              <a:t>月</a:t>
            </a:r>
            <a:r>
              <a:rPr kumimoji="1" lang="en-US" altLang="ja-JP" sz="1200" u="sng" dirty="0">
                <a:solidFill>
                  <a:schemeClr val="tx1"/>
                </a:solidFill>
                <a:latin typeface="メイリオ" panose="020B0604030504040204" pitchFamily="50" charset="-128"/>
                <a:ea typeface="メイリオ" panose="020B0604030504040204" pitchFamily="50" charset="-128"/>
              </a:rPr>
              <a:t>10</a:t>
            </a:r>
            <a:r>
              <a:rPr kumimoji="1" lang="ja-JP" altLang="en-US" sz="1200" u="sng" dirty="0">
                <a:solidFill>
                  <a:schemeClr val="tx1"/>
                </a:solidFill>
                <a:latin typeface="メイリオ" panose="020B0604030504040204" pitchFamily="50" charset="-128"/>
                <a:ea typeface="メイリオ" panose="020B0604030504040204" pitchFamily="50" charset="-128"/>
              </a:rPr>
              <a:t>日</a:t>
            </a:r>
            <a:r>
              <a:rPr kumimoji="1" lang="en-US" altLang="ja-JP" sz="1200" u="sng" dirty="0">
                <a:solidFill>
                  <a:schemeClr val="tx1"/>
                </a:solidFill>
                <a:latin typeface="メイリオ" panose="020B0604030504040204" pitchFamily="50" charset="-128"/>
                <a:ea typeface="メイリオ" panose="020B0604030504040204" pitchFamily="50" charset="-128"/>
              </a:rPr>
              <a:t>)</a:t>
            </a:r>
            <a:r>
              <a:rPr kumimoji="1" lang="ja-JP" altLang="en-US" sz="1200" u="sng" dirty="0">
                <a:solidFill>
                  <a:schemeClr val="tx1"/>
                </a:solidFill>
                <a:latin typeface="メイリオ" panose="020B0604030504040204" pitchFamily="50" charset="-128"/>
                <a:ea typeface="メイリオ" panose="020B0604030504040204" pitchFamily="50" charset="-128"/>
              </a:rPr>
              <a:t>時点で由良町から</a:t>
            </a:r>
            <a:r>
              <a:rPr kumimoji="1" lang="ja-JP" altLang="en-US" sz="1200" dirty="0">
                <a:solidFill>
                  <a:schemeClr val="tx1"/>
                </a:solidFill>
                <a:latin typeface="メイリオ" panose="020B0604030504040204" pitchFamily="50" charset="-128"/>
                <a:ea typeface="メイリオ" panose="020B0604030504040204" pitchFamily="50" charset="-128"/>
              </a:rPr>
              <a:t>、　　　　　　　</a:t>
            </a:r>
            <a:r>
              <a:rPr kumimoji="1" lang="ja-JP" altLang="en-US" sz="1200" dirty="0" err="1">
                <a:solidFill>
                  <a:schemeClr val="tx1"/>
                </a:solidFill>
                <a:latin typeface="メイリオ" panose="020B0604030504040204" pitchFamily="50" charset="-128"/>
                <a:ea typeface="メイリオ" panose="020B0604030504040204" pitchFamily="50" charset="-128"/>
              </a:rPr>
              <a:t>給付給付</a:t>
            </a:r>
            <a:r>
              <a:rPr kumimoji="1" lang="ja-JP" altLang="en-US" sz="1200" dirty="0">
                <a:solidFill>
                  <a:schemeClr val="tx1"/>
                </a:solidFill>
                <a:latin typeface="メイリオ" panose="020B0604030504040204" pitchFamily="50" charset="-128"/>
                <a:ea typeface="メイリオ" panose="020B0604030504040204" pitchFamily="50" charset="-128"/>
              </a:rPr>
              <a:t>内容や確認事項が書かれた確認書が届きます。</a:t>
            </a:r>
            <a:endParaRPr kumimoji="1" lang="en-US" altLang="ja-JP" sz="1200" dirty="0">
              <a:solidFill>
                <a:schemeClr val="tx1"/>
              </a:solidFill>
              <a:latin typeface="メイリオ" panose="020B0604030504040204" pitchFamily="50" charset="-128"/>
              <a:ea typeface="メイリオ" panose="020B0604030504040204" pitchFamily="50" charset="-128"/>
            </a:endParaRPr>
          </a:p>
          <a:p>
            <a:pPr marL="285750" indent="-285750">
              <a:spcBef>
                <a:spcPts val="600"/>
              </a:spcBef>
              <a:buFont typeface="Wingdings" panose="05000000000000000000" pitchFamily="2" charset="2"/>
              <a:buChar char="l"/>
            </a:pPr>
            <a:r>
              <a:rPr kumimoji="1" lang="ja-JP" altLang="en-US" sz="1200" dirty="0">
                <a:solidFill>
                  <a:schemeClr val="tx1"/>
                </a:solidFill>
                <a:latin typeface="メイリオ" panose="020B0604030504040204" pitchFamily="50" charset="-128"/>
                <a:ea typeface="メイリオ" panose="020B0604030504040204" pitchFamily="50" charset="-128"/>
              </a:rPr>
              <a:t>確認書の内容（支給要件、振込先等）を確認して、由良町に</a:t>
            </a:r>
            <a:r>
              <a:rPr kumimoji="1" lang="ja-JP" altLang="en-US" sz="1600" b="1" u="sng" spc="90" dirty="0">
                <a:solidFill>
                  <a:srgbClr val="FF0000"/>
                </a:solidFill>
                <a:latin typeface="メイリオ" panose="020B0604030504040204" pitchFamily="50" charset="-128"/>
                <a:ea typeface="メイリオ" panose="020B0604030504040204" pitchFamily="50" charset="-128"/>
              </a:rPr>
              <a:t>返信してください</a:t>
            </a:r>
            <a:r>
              <a:rPr kumimoji="1" lang="ja-JP" altLang="en-US" sz="1200" dirty="0">
                <a:solidFill>
                  <a:schemeClr val="tx1"/>
                </a:solidFill>
                <a:latin typeface="メイリオ" panose="020B0604030504040204" pitchFamily="50" charset="-128"/>
                <a:ea typeface="メイリオ" panose="020B0604030504040204" pitchFamily="50" charset="-128"/>
              </a:rPr>
              <a:t>。</a:t>
            </a:r>
            <a:endParaRPr kumimoji="1" lang="en-US" altLang="ja-JP" sz="1200" dirty="0">
              <a:solidFill>
                <a:schemeClr val="tx1"/>
              </a:solidFill>
              <a:latin typeface="メイリオ" panose="020B0604030504040204" pitchFamily="50" charset="-128"/>
              <a:ea typeface="メイリオ" panose="020B0604030504040204" pitchFamily="50" charset="-128"/>
            </a:endParaRPr>
          </a:p>
        </p:txBody>
      </p:sp>
      <p:sp>
        <p:nvSpPr>
          <p:cNvPr id="20" name="正方形/長方形 19"/>
          <p:cNvSpPr/>
          <p:nvPr/>
        </p:nvSpPr>
        <p:spPr>
          <a:xfrm>
            <a:off x="203948" y="2172104"/>
            <a:ext cx="6624000" cy="801552"/>
          </a:xfrm>
          <a:prstGeom prst="rect">
            <a:avLst/>
          </a:prstGeom>
          <a:noFill/>
          <a:ln w="25400">
            <a:noFill/>
            <a:prstDash val="solid"/>
          </a:ln>
        </p:spPr>
        <p:style>
          <a:lnRef idx="2">
            <a:schemeClr val="accent1">
              <a:shade val="50000"/>
            </a:schemeClr>
          </a:lnRef>
          <a:fillRef idx="1">
            <a:schemeClr val="accent1"/>
          </a:fillRef>
          <a:effectRef idx="0">
            <a:schemeClr val="accent1"/>
          </a:effectRef>
          <a:fontRef idx="minor">
            <a:schemeClr val="lt1"/>
          </a:fontRef>
        </p:style>
        <p:txBody>
          <a:bodyPr tIns="72000" bIns="36000" rtlCol="0" anchor="t" anchorCtr="0">
            <a:spAutoFit/>
          </a:bodyPr>
          <a:lstStyle/>
          <a:p>
            <a:pPr marL="285750" indent="-285750">
              <a:spcBef>
                <a:spcPts val="600"/>
              </a:spcBef>
              <a:buFont typeface="Wingdings" panose="05000000000000000000" pitchFamily="2" charset="2"/>
              <a:buChar char="l"/>
            </a:pPr>
            <a:r>
              <a:rPr kumimoji="1" lang="ja-JP" altLang="en-US" sz="1200" dirty="0">
                <a:solidFill>
                  <a:schemeClr val="tx1"/>
                </a:solidFill>
                <a:latin typeface="メイリオ" panose="020B0604030504040204" pitchFamily="50" charset="-128"/>
                <a:ea typeface="メイリオ" panose="020B0604030504040204" pitchFamily="50" charset="-128"/>
              </a:rPr>
              <a:t>給付金を受け取るには、</a:t>
            </a:r>
            <a:r>
              <a:rPr kumimoji="1" lang="ja-JP" altLang="en-US" sz="1600" b="1" u="sng" spc="90" dirty="0">
                <a:solidFill>
                  <a:srgbClr val="FF0000"/>
                </a:solidFill>
                <a:latin typeface="メイリオ" panose="020B0604030504040204" pitchFamily="50" charset="-128"/>
                <a:ea typeface="メイリオ" panose="020B0604030504040204" pitchFamily="50" charset="-128"/>
              </a:rPr>
              <a:t>申請が必要</a:t>
            </a:r>
            <a:r>
              <a:rPr kumimoji="1" lang="ja-JP" altLang="en-US" sz="1200" dirty="0">
                <a:solidFill>
                  <a:schemeClr val="tx1"/>
                </a:solidFill>
                <a:latin typeface="メイリオ" panose="020B0604030504040204" pitchFamily="50" charset="-128"/>
                <a:ea typeface="メイリオ" panose="020B0604030504040204" pitchFamily="50" charset="-128"/>
              </a:rPr>
              <a:t>です。</a:t>
            </a:r>
            <a:endParaRPr kumimoji="1" lang="en-US" altLang="ja-JP" sz="1200" dirty="0">
              <a:solidFill>
                <a:schemeClr val="tx1"/>
              </a:solidFill>
              <a:latin typeface="メイリオ" panose="020B0604030504040204" pitchFamily="50" charset="-128"/>
              <a:ea typeface="メイリオ" panose="020B0604030504040204" pitchFamily="50" charset="-128"/>
            </a:endParaRPr>
          </a:p>
          <a:p>
            <a:pPr marL="285750" indent="-285750">
              <a:spcBef>
                <a:spcPts val="600"/>
              </a:spcBef>
              <a:buFont typeface="Wingdings" panose="05000000000000000000" pitchFamily="2" charset="2"/>
              <a:buChar char="l"/>
            </a:pPr>
            <a:r>
              <a:rPr kumimoji="1" lang="ja-JP" altLang="en-US" sz="1200" dirty="0">
                <a:solidFill>
                  <a:schemeClr val="tx1"/>
                </a:solidFill>
                <a:latin typeface="メイリオ" panose="020B0604030504040204" pitchFamily="50" charset="-128"/>
                <a:ea typeface="メイリオ" panose="020B0604030504040204" pitchFamily="50" charset="-128"/>
              </a:rPr>
              <a:t>申請書に必要事項を記入して、添付資料と一緒に、　　　　　　　　　　　　　　　　　　　　　　　　　　　</a:t>
            </a:r>
            <a:r>
              <a:rPr kumimoji="1" lang="ja-JP" altLang="en-US" sz="1200" u="sng" dirty="0">
                <a:solidFill>
                  <a:schemeClr val="tx1"/>
                </a:solidFill>
                <a:latin typeface="メイリオ" panose="020B0604030504040204" pitchFamily="50" charset="-128"/>
                <a:ea typeface="メイリオ" panose="020B0604030504040204" pitchFamily="50" charset="-128"/>
              </a:rPr>
              <a:t>基準日（令和３年</a:t>
            </a:r>
            <a:r>
              <a:rPr kumimoji="1" lang="en-US" altLang="ja-JP" sz="1200" u="sng" dirty="0">
                <a:solidFill>
                  <a:schemeClr val="tx1"/>
                </a:solidFill>
                <a:latin typeface="メイリオ" panose="020B0604030504040204" pitchFamily="50" charset="-128"/>
                <a:ea typeface="メイリオ" panose="020B0604030504040204" pitchFamily="50" charset="-128"/>
              </a:rPr>
              <a:t>12</a:t>
            </a:r>
            <a:r>
              <a:rPr kumimoji="1" lang="ja-JP" altLang="en-US" sz="1200" u="sng" dirty="0">
                <a:solidFill>
                  <a:schemeClr val="tx1"/>
                </a:solidFill>
                <a:latin typeface="メイリオ" panose="020B0604030504040204" pitchFamily="50" charset="-128"/>
                <a:ea typeface="メイリオ" panose="020B0604030504040204" pitchFamily="50" charset="-128"/>
              </a:rPr>
              <a:t>月</a:t>
            </a:r>
            <a:r>
              <a:rPr kumimoji="1" lang="en-US" altLang="ja-JP" sz="1200" u="sng" dirty="0">
                <a:solidFill>
                  <a:schemeClr val="tx1"/>
                </a:solidFill>
                <a:latin typeface="メイリオ" panose="020B0604030504040204" pitchFamily="50" charset="-128"/>
                <a:ea typeface="メイリオ" panose="020B0604030504040204" pitchFamily="50" charset="-128"/>
              </a:rPr>
              <a:t>10</a:t>
            </a:r>
            <a:r>
              <a:rPr kumimoji="1" lang="ja-JP" altLang="en-US" sz="1200" u="sng" dirty="0">
                <a:solidFill>
                  <a:schemeClr val="tx1"/>
                </a:solidFill>
                <a:latin typeface="メイリオ" panose="020B0604030504040204" pitchFamily="50" charset="-128"/>
                <a:ea typeface="メイリオ" panose="020B0604030504040204" pitchFamily="50" charset="-128"/>
              </a:rPr>
              <a:t>日）時点でお住まいの由良町</a:t>
            </a:r>
            <a:r>
              <a:rPr kumimoji="1" lang="ja-JP" altLang="en-US" sz="1200" dirty="0">
                <a:solidFill>
                  <a:schemeClr val="tx1"/>
                </a:solidFill>
                <a:latin typeface="メイリオ" panose="020B0604030504040204" pitchFamily="50" charset="-128"/>
                <a:ea typeface="メイリオ" panose="020B0604030504040204" pitchFamily="50" charset="-128"/>
              </a:rPr>
              <a:t>にご提出ください。</a:t>
            </a:r>
          </a:p>
        </p:txBody>
      </p:sp>
      <p:sp>
        <p:nvSpPr>
          <p:cNvPr id="6" name="正方形/長方形 5"/>
          <p:cNvSpPr/>
          <p:nvPr/>
        </p:nvSpPr>
        <p:spPr>
          <a:xfrm>
            <a:off x="42529" y="459253"/>
            <a:ext cx="6768000" cy="288000"/>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72000" bIns="36000" rtlCol="0" anchor="ctr"/>
          <a:lstStyle/>
          <a:p>
            <a:r>
              <a:rPr kumimoji="1" lang="en-US" altLang="ja-JP" sz="1600" b="1" dirty="0">
                <a:solidFill>
                  <a:schemeClr val="tx1"/>
                </a:solidFill>
                <a:latin typeface="メイリオ" panose="020B0604030504040204" pitchFamily="50" charset="-128"/>
                <a:ea typeface="メイリオ" panose="020B0604030504040204" pitchFamily="50" charset="-128"/>
              </a:rPr>
              <a:t>Ⅰ-</a:t>
            </a:r>
            <a:r>
              <a:rPr kumimoji="1" lang="ja-JP" altLang="en-US" sz="1600" b="1" dirty="0">
                <a:solidFill>
                  <a:schemeClr val="tx1"/>
                </a:solidFill>
                <a:latin typeface="メイリオ" panose="020B0604030504040204" pitchFamily="50" charset="-128"/>
                <a:ea typeface="メイリオ" panose="020B0604030504040204" pitchFamily="50" charset="-128"/>
              </a:rPr>
              <a:t>①　</a:t>
            </a:r>
            <a:r>
              <a:rPr kumimoji="1" lang="ja-JP" altLang="en-US" sz="1600" b="1" spc="80" dirty="0">
                <a:solidFill>
                  <a:schemeClr val="tx1"/>
                </a:solidFill>
                <a:latin typeface="メイリオ" panose="020B0604030504040204" pitchFamily="50" charset="-128"/>
                <a:ea typeface="メイリオ" panose="020B0604030504040204" pitchFamily="50" charset="-128"/>
              </a:rPr>
              <a:t>令和３年度住民税（均等割）が非課税の世帯</a:t>
            </a:r>
          </a:p>
        </p:txBody>
      </p:sp>
      <p:sp>
        <p:nvSpPr>
          <p:cNvPr id="11" name="角丸四角形 10"/>
          <p:cNvSpPr/>
          <p:nvPr/>
        </p:nvSpPr>
        <p:spPr>
          <a:xfrm>
            <a:off x="45000" y="7434544"/>
            <a:ext cx="6768000" cy="613011"/>
          </a:xfrm>
          <a:prstGeom prst="roundRect">
            <a:avLst>
              <a:gd name="adj" fmla="val 0"/>
            </a:avLst>
          </a:prstGeom>
          <a:noFill/>
          <a:ln w="6350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10000"/>
              </a:lnSpc>
            </a:pPr>
            <a:r>
              <a:rPr kumimoji="1" lang="ja-JP" altLang="en-US" sz="1400" dirty="0">
                <a:solidFill>
                  <a:schemeClr val="tx1"/>
                </a:solidFill>
                <a:latin typeface="メイリオ" panose="020B0604030504040204" pitchFamily="50" charset="-128"/>
                <a:ea typeface="メイリオ" panose="020B0604030504040204" pitchFamily="50" charset="-128"/>
              </a:rPr>
              <a:t>　　　　住民税非課税世帯等に対する臨時特例給付金の</a:t>
            </a:r>
            <a:endParaRPr kumimoji="1" lang="en-US" altLang="ja-JP" sz="1400" dirty="0">
              <a:solidFill>
                <a:schemeClr val="tx1"/>
              </a:solidFill>
              <a:latin typeface="メイリオ" panose="020B0604030504040204" pitchFamily="50" charset="-128"/>
              <a:ea typeface="メイリオ" panose="020B0604030504040204" pitchFamily="50" charset="-128"/>
            </a:endParaRPr>
          </a:p>
          <a:p>
            <a:pPr>
              <a:lnSpc>
                <a:spcPct val="110000"/>
              </a:lnSpc>
            </a:pPr>
            <a:r>
              <a:rPr kumimoji="1" lang="ja-JP" altLang="en-US" sz="1600" dirty="0">
                <a:solidFill>
                  <a:srgbClr val="FF0000"/>
                </a:solidFill>
                <a:latin typeface="メイリオ" panose="020B0604030504040204" pitchFamily="50" charset="-128"/>
                <a:ea typeface="メイリオ" panose="020B0604030504040204" pitchFamily="50" charset="-128"/>
              </a:rPr>
              <a:t>　　　</a:t>
            </a:r>
            <a:r>
              <a:rPr kumimoji="1" lang="ja-JP" altLang="en-US" sz="1600" b="1" dirty="0">
                <a:solidFill>
                  <a:srgbClr val="FF0000"/>
                </a:solidFill>
                <a:latin typeface="メイリオ" panose="020B0604030504040204" pitchFamily="50" charset="-128"/>
                <a:ea typeface="メイリオ" panose="020B0604030504040204" pitchFamily="50" charset="-128"/>
              </a:rPr>
              <a:t>「振り込め詐欺」や「個人情報の詐取」</a:t>
            </a:r>
            <a:r>
              <a:rPr kumimoji="1" lang="ja-JP" altLang="en-US" sz="1400" dirty="0">
                <a:solidFill>
                  <a:schemeClr val="tx1"/>
                </a:solidFill>
                <a:latin typeface="メイリオ" panose="020B0604030504040204" pitchFamily="50" charset="-128"/>
                <a:ea typeface="メイリオ" panose="020B0604030504040204" pitchFamily="50" charset="-128"/>
              </a:rPr>
              <a:t>にご注意ください！</a:t>
            </a:r>
            <a:endParaRPr kumimoji="1" lang="en-US" altLang="ja-JP" sz="1400" dirty="0">
              <a:solidFill>
                <a:schemeClr val="tx1"/>
              </a:solidFill>
              <a:latin typeface="メイリオ" panose="020B0604030504040204" pitchFamily="50" charset="-128"/>
              <a:ea typeface="メイリオ" panose="020B0604030504040204" pitchFamily="50" charset="-128"/>
            </a:endParaRPr>
          </a:p>
        </p:txBody>
      </p:sp>
      <p:sp>
        <p:nvSpPr>
          <p:cNvPr id="12" name="楕円 11"/>
          <p:cNvSpPr/>
          <p:nvPr/>
        </p:nvSpPr>
        <p:spPr>
          <a:xfrm>
            <a:off x="183278" y="7475860"/>
            <a:ext cx="540000" cy="54000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b="1" dirty="0">
              <a:latin typeface="HG丸ｺﾞｼｯｸM-PRO" panose="020F0600000000000000" pitchFamily="50" charset="-128"/>
              <a:ea typeface="HG丸ｺﾞｼｯｸM-PRO" panose="020F0600000000000000" pitchFamily="50" charset="-128"/>
            </a:endParaRPr>
          </a:p>
        </p:txBody>
      </p:sp>
      <p:sp>
        <p:nvSpPr>
          <p:cNvPr id="16" name="正方形/長方形 15"/>
          <p:cNvSpPr/>
          <p:nvPr/>
        </p:nvSpPr>
        <p:spPr>
          <a:xfrm>
            <a:off x="155142" y="7436377"/>
            <a:ext cx="570990" cy="553998"/>
          </a:xfrm>
          <a:prstGeom prst="rect">
            <a:avLst/>
          </a:prstGeom>
        </p:spPr>
        <p:txBody>
          <a:bodyPr wrap="none">
            <a:spAutoFit/>
          </a:bodyPr>
          <a:lstStyle/>
          <a:p>
            <a:r>
              <a:rPr kumimoji="1" lang="ja-JP" altLang="en-US" sz="3000" b="1" dirty="0">
                <a:solidFill>
                  <a:schemeClr val="bg1"/>
                </a:solidFill>
                <a:latin typeface="HGP創英角ｺﾞｼｯｸUB" panose="020B0900000000000000" pitchFamily="50" charset="-128"/>
                <a:ea typeface="HGP創英角ｺﾞｼｯｸUB" panose="020B0900000000000000" pitchFamily="50" charset="-128"/>
              </a:rPr>
              <a:t>！</a:t>
            </a:r>
          </a:p>
        </p:txBody>
      </p:sp>
      <p:sp>
        <p:nvSpPr>
          <p:cNvPr id="3" name="正方形/長方形 2"/>
          <p:cNvSpPr/>
          <p:nvPr/>
        </p:nvSpPr>
        <p:spPr>
          <a:xfrm>
            <a:off x="183278" y="800145"/>
            <a:ext cx="6474091" cy="307777"/>
          </a:xfrm>
          <a:prstGeom prst="rect">
            <a:avLst/>
          </a:prstGeom>
          <a:solidFill>
            <a:schemeClr val="accent4">
              <a:lumMod val="20000"/>
              <a:lumOff val="80000"/>
            </a:schemeClr>
          </a:solidFill>
        </p:spPr>
        <p:txBody>
          <a:bodyPr wrap="square">
            <a:spAutoFit/>
          </a:bodyPr>
          <a:lstStyle/>
          <a:p>
            <a:r>
              <a:rPr lang="en-US" altLang="ja-JP" sz="1400" b="1" dirty="0">
                <a:latin typeface="メイリオ" panose="020B0604030504040204" pitchFamily="50" charset="-128"/>
                <a:ea typeface="メイリオ" panose="020B0604030504040204" pitchFamily="50" charset="-128"/>
              </a:rPr>
              <a:t>(</a:t>
            </a:r>
            <a:r>
              <a:rPr lang="ja-JP" altLang="en-US" sz="1400" b="1" dirty="0">
                <a:latin typeface="メイリオ" panose="020B0604030504040204" pitchFamily="50" charset="-128"/>
                <a:ea typeface="メイリオ" panose="020B0604030504040204" pitchFamily="50" charset="-128"/>
              </a:rPr>
              <a:t>１</a:t>
            </a:r>
            <a:r>
              <a:rPr lang="en-US" altLang="ja-JP" sz="1400" b="1" dirty="0">
                <a:latin typeface="メイリオ" panose="020B0604030504040204" pitchFamily="50" charset="-128"/>
                <a:ea typeface="メイリオ" panose="020B0604030504040204" pitchFamily="50" charset="-128"/>
              </a:rPr>
              <a:t>) </a:t>
            </a:r>
            <a:r>
              <a:rPr lang="ja-JP" altLang="en-US" sz="1400" b="1" u="sng" dirty="0">
                <a:solidFill>
                  <a:srgbClr val="FF0000"/>
                </a:solidFill>
                <a:latin typeface="メイリオ" panose="020B0604030504040204" pitchFamily="50" charset="-128"/>
                <a:ea typeface="メイリオ" panose="020B0604030504040204" pitchFamily="50" charset="-128"/>
              </a:rPr>
              <a:t>世帯の全ての方</a:t>
            </a:r>
            <a:r>
              <a:rPr lang="ja-JP" altLang="en-US" sz="1400" b="1" dirty="0">
                <a:latin typeface="メイリオ" panose="020B0604030504040204" pitchFamily="50" charset="-128"/>
                <a:ea typeface="メイリオ" panose="020B0604030504040204" pitchFamily="50" charset="-128"/>
              </a:rPr>
              <a:t>が、令和３年１月１日以前から現住所にお住まいの場合</a:t>
            </a:r>
          </a:p>
        </p:txBody>
      </p:sp>
      <p:sp>
        <p:nvSpPr>
          <p:cNvPr id="23" name="正方形/長方形 22"/>
          <p:cNvSpPr/>
          <p:nvPr/>
        </p:nvSpPr>
        <p:spPr>
          <a:xfrm>
            <a:off x="203948" y="1902479"/>
            <a:ext cx="6465567" cy="307777"/>
          </a:xfrm>
          <a:prstGeom prst="rect">
            <a:avLst/>
          </a:prstGeom>
          <a:solidFill>
            <a:schemeClr val="accent4">
              <a:lumMod val="20000"/>
              <a:lumOff val="80000"/>
            </a:schemeClr>
          </a:solidFill>
        </p:spPr>
        <p:txBody>
          <a:bodyPr wrap="square">
            <a:spAutoFit/>
          </a:bodyPr>
          <a:lstStyle/>
          <a:p>
            <a:r>
              <a:rPr lang="en-US" altLang="ja-JP" sz="1400" b="1" dirty="0">
                <a:latin typeface="メイリオ" panose="020B0604030504040204" pitchFamily="50" charset="-128"/>
                <a:ea typeface="メイリオ" panose="020B0604030504040204" pitchFamily="50" charset="-128"/>
              </a:rPr>
              <a:t>(2) </a:t>
            </a:r>
            <a:r>
              <a:rPr lang="ja-JP" altLang="en-US" sz="1400" b="1" dirty="0">
                <a:latin typeface="メイリオ" panose="020B0604030504040204" pitchFamily="50" charset="-128"/>
                <a:ea typeface="メイリオ" panose="020B0604030504040204" pitchFamily="50" charset="-128"/>
              </a:rPr>
              <a:t>世帯の中に、令和３年１月２日以降に転入した方がいる場合</a:t>
            </a:r>
          </a:p>
        </p:txBody>
      </p:sp>
      <p:pic>
        <p:nvPicPr>
          <p:cNvPr id="22" name="図 21"/>
          <p:cNvPicPr>
            <a:picLocks noChangeAspect="1"/>
          </p:cNvPicPr>
          <p:nvPr/>
        </p:nvPicPr>
        <p:blipFill>
          <a:blip r:embed="rId3">
            <a:clrChange>
              <a:clrFrom>
                <a:srgbClr val="FFFFFF"/>
              </a:clrFrom>
              <a:clrTo>
                <a:srgbClr val="FFFFFF">
                  <a:alpha val="0"/>
                </a:srgbClr>
              </a:clrTo>
            </a:clrChange>
          </a:blip>
          <a:stretch>
            <a:fillRect/>
          </a:stretch>
        </p:blipFill>
        <p:spPr>
          <a:xfrm>
            <a:off x="5968318" y="7425682"/>
            <a:ext cx="576824" cy="576000"/>
          </a:xfrm>
          <a:prstGeom prst="rect">
            <a:avLst/>
          </a:prstGeom>
        </p:spPr>
      </p:pic>
      <p:pic>
        <p:nvPicPr>
          <p:cNvPr id="50" name="図 49"/>
          <p:cNvPicPr>
            <a:picLocks noChangeAspect="1"/>
          </p:cNvPicPr>
          <p:nvPr/>
        </p:nvPicPr>
        <p:blipFill>
          <a:blip r:embed="rId4">
            <a:clrChange>
              <a:clrFrom>
                <a:srgbClr val="FFFFFF"/>
              </a:clrFrom>
              <a:clrTo>
                <a:srgbClr val="FFFFFF">
                  <a:alpha val="0"/>
                </a:srgbClr>
              </a:clrTo>
            </a:clrChange>
          </a:blip>
          <a:stretch>
            <a:fillRect/>
          </a:stretch>
        </p:blipFill>
        <p:spPr>
          <a:xfrm>
            <a:off x="6199882" y="7650497"/>
            <a:ext cx="540843" cy="540000"/>
          </a:xfrm>
          <a:prstGeom prst="rect">
            <a:avLst/>
          </a:prstGeom>
        </p:spPr>
      </p:pic>
      <p:sp>
        <p:nvSpPr>
          <p:cNvPr id="51" name="正方形/長方形 50"/>
          <p:cNvSpPr/>
          <p:nvPr/>
        </p:nvSpPr>
        <p:spPr>
          <a:xfrm>
            <a:off x="0" y="0"/>
            <a:ext cx="6858000" cy="360000"/>
          </a:xfrm>
          <a:prstGeom prst="rect">
            <a:avLst/>
          </a:prstGeom>
          <a:solidFill>
            <a:schemeClr val="accent6">
              <a:lumMod val="60000"/>
              <a:lumOff val="40000"/>
            </a:schemeClr>
          </a:solidFill>
          <a:ln w="25400">
            <a:solidFill>
              <a:srgbClr val="54823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000" dirty="0">
              <a:latin typeface="メイリオ" panose="020B0604030504040204" pitchFamily="50" charset="-128"/>
              <a:ea typeface="メイリオ" panose="020B0604030504040204" pitchFamily="50" charset="-128"/>
            </a:endParaRPr>
          </a:p>
        </p:txBody>
      </p:sp>
      <p:sp>
        <p:nvSpPr>
          <p:cNvPr id="52" name="正方形/長方形 51"/>
          <p:cNvSpPr/>
          <p:nvPr/>
        </p:nvSpPr>
        <p:spPr>
          <a:xfrm>
            <a:off x="296381" y="0"/>
            <a:ext cx="6561619" cy="360000"/>
          </a:xfrm>
          <a:prstGeom prst="rect">
            <a:avLst/>
          </a:prstGeom>
          <a:solidFill>
            <a:srgbClr val="548235"/>
          </a:solidFill>
          <a:ln>
            <a:noFill/>
          </a:ln>
        </p:spPr>
        <p:style>
          <a:lnRef idx="2">
            <a:schemeClr val="accent1">
              <a:shade val="50000"/>
            </a:schemeClr>
          </a:lnRef>
          <a:fillRef idx="1">
            <a:schemeClr val="accent1"/>
          </a:fillRef>
          <a:effectRef idx="0">
            <a:schemeClr val="accent1"/>
          </a:effectRef>
          <a:fontRef idx="minor">
            <a:schemeClr val="lt1"/>
          </a:fontRef>
        </p:style>
        <p:txBody>
          <a:bodyPr tIns="72000" bIns="0" rtlCol="0" anchor="ctr"/>
          <a:lstStyle/>
          <a:p>
            <a:r>
              <a:rPr kumimoji="1" lang="ja-JP" altLang="en-US" sz="2200" b="1" spc="200" dirty="0">
                <a:solidFill>
                  <a:schemeClr val="bg1"/>
                </a:solidFill>
                <a:latin typeface="メイリオ" panose="020B0604030504040204" pitchFamily="50" charset="-128"/>
                <a:ea typeface="メイリオ" panose="020B0604030504040204" pitchFamily="50" charset="-128"/>
              </a:rPr>
              <a:t>給付金の支給手続き</a:t>
            </a:r>
          </a:p>
        </p:txBody>
      </p:sp>
      <p:pic>
        <p:nvPicPr>
          <p:cNvPr id="53" name="図 52"/>
          <p:cNvPicPr>
            <a:picLocks noChangeAspect="1"/>
          </p:cNvPicPr>
          <p:nvPr/>
        </p:nvPicPr>
        <p:blipFill>
          <a:blip r:embed="rId5">
            <a:clrChange>
              <a:clrFrom>
                <a:srgbClr val="FFFFFF"/>
              </a:clrFrom>
              <a:clrTo>
                <a:srgbClr val="FFFFFF">
                  <a:alpha val="0"/>
                </a:srgbClr>
              </a:clrTo>
            </a:clrChange>
          </a:blip>
          <a:stretch>
            <a:fillRect/>
          </a:stretch>
        </p:blipFill>
        <p:spPr>
          <a:xfrm>
            <a:off x="296381" y="9264309"/>
            <a:ext cx="360488" cy="360000"/>
          </a:xfrm>
          <a:prstGeom prst="rect">
            <a:avLst/>
          </a:prstGeom>
        </p:spPr>
      </p:pic>
      <p:graphicFrame>
        <p:nvGraphicFramePr>
          <p:cNvPr id="57" name="表 56"/>
          <p:cNvGraphicFramePr>
            <a:graphicFrameLocks noGrp="1"/>
          </p:cNvGraphicFramePr>
          <p:nvPr>
            <p:extLst>
              <p:ext uri="{D42A27DB-BD31-4B8C-83A1-F6EECF244321}">
                <p14:modId xmlns:p14="http://schemas.microsoft.com/office/powerpoint/2010/main" val="2390145338"/>
              </p:ext>
            </p:extLst>
          </p:nvPr>
        </p:nvGraphicFramePr>
        <p:xfrm>
          <a:off x="41423" y="8487772"/>
          <a:ext cx="6778632" cy="1354344"/>
        </p:xfrm>
        <a:graphic>
          <a:graphicData uri="http://schemas.openxmlformats.org/drawingml/2006/table">
            <a:tbl>
              <a:tblPr firstRow="1" bandRow="1">
                <a:tableStyleId>{5C22544A-7EE6-4342-B048-85BDC9FD1C3A}</a:tableStyleId>
              </a:tblPr>
              <a:tblGrid>
                <a:gridCol w="3250417">
                  <a:extLst>
                    <a:ext uri="{9D8B030D-6E8A-4147-A177-3AD203B41FA5}">
                      <a16:colId xmlns:a16="http://schemas.microsoft.com/office/drawing/2014/main" val="3321389872"/>
                    </a:ext>
                  </a:extLst>
                </a:gridCol>
                <a:gridCol w="3528215">
                  <a:extLst>
                    <a:ext uri="{9D8B030D-6E8A-4147-A177-3AD203B41FA5}">
                      <a16:colId xmlns:a16="http://schemas.microsoft.com/office/drawing/2014/main" val="520422741"/>
                    </a:ext>
                  </a:extLst>
                </a:gridCol>
              </a:tblGrid>
              <a:tr h="258595">
                <a:tc gridSpan="2">
                  <a:txBody>
                    <a:bodyPr/>
                    <a:lstStyle/>
                    <a:p>
                      <a:pPr>
                        <a:lnSpc>
                          <a:spcPct val="110000"/>
                        </a:lnSpc>
                      </a:pPr>
                      <a:r>
                        <a:rPr kumimoji="1" lang="ja-JP" altLang="en-US" sz="1600" spc="200" baseline="0" dirty="0">
                          <a:solidFill>
                            <a:schemeClr val="bg1"/>
                          </a:solidFill>
                          <a:latin typeface="メイリオ" panose="020B0604030504040204" pitchFamily="50" charset="-128"/>
                          <a:ea typeface="メイリオ" panose="020B0604030504040204" pitchFamily="50" charset="-128"/>
                        </a:rPr>
                        <a:t>お問い合わせ</a:t>
                      </a:r>
                    </a:p>
                  </a:txBody>
                  <a:tcPr marT="18000" marB="0">
                    <a:lnL w="28575" cap="flat" cmpd="sng" algn="ctr">
                      <a:solidFill>
                        <a:schemeClr val="tx1">
                          <a:lumMod val="65000"/>
                          <a:lumOff val="35000"/>
                        </a:schemeClr>
                      </a:solidFill>
                      <a:prstDash val="solid"/>
                      <a:round/>
                      <a:headEnd type="none" w="med" len="med"/>
                      <a:tailEnd type="none" w="med" len="med"/>
                    </a:lnL>
                    <a:lnR w="28575" cap="flat" cmpd="sng" algn="ctr">
                      <a:solidFill>
                        <a:schemeClr val="tx1">
                          <a:lumMod val="65000"/>
                          <a:lumOff val="35000"/>
                        </a:schemeClr>
                      </a:solidFill>
                      <a:prstDash val="solid"/>
                      <a:round/>
                      <a:headEnd type="none" w="med" len="med"/>
                      <a:tailEnd type="none" w="med" len="med"/>
                    </a:lnR>
                    <a:lnT w="28575" cap="flat" cmpd="sng" algn="ctr">
                      <a:solidFill>
                        <a:schemeClr val="tx1">
                          <a:lumMod val="65000"/>
                          <a:lumOff val="35000"/>
                        </a:schemeClr>
                      </a:solid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chemeClr val="tx1">
                        <a:lumMod val="65000"/>
                        <a:lumOff val="35000"/>
                      </a:schemeClr>
                    </a:solidFill>
                  </a:tcPr>
                </a:tc>
                <a:tc hMerge="1">
                  <a:txBody>
                    <a:bodyPr/>
                    <a:lstStyle/>
                    <a:p>
                      <a:pPr marL="92075" indent="-92075">
                        <a:lnSpc>
                          <a:spcPct val="110000"/>
                        </a:lnSpc>
                      </a:pPr>
                      <a:endParaRPr kumimoji="1" lang="en-US" altLang="ja-JP" sz="1400" dirty="0">
                        <a:solidFill>
                          <a:schemeClr val="tx1"/>
                        </a:solidFill>
                        <a:latin typeface="メイリオ" panose="020B0604030504040204" pitchFamily="50" charset="-128"/>
                        <a:ea typeface="メイリオ" panose="020B0604030504040204" pitchFamily="50" charset="-128"/>
                      </a:endParaRPr>
                    </a:p>
                  </a:txBody>
                  <a:tcPr marT="72000" marB="36000">
                    <a:lnL w="6350" cap="flat" cmpd="sng" algn="ctr">
                      <a:solidFill>
                        <a:srgbClr val="548235"/>
                      </a:solidFill>
                      <a:prstDash val="dash"/>
                      <a:round/>
                      <a:headEnd type="none" w="med" len="med"/>
                      <a:tailEnd type="none" w="med" len="med"/>
                    </a:lnL>
                    <a:lnR w="19050" cap="flat" cmpd="sng" algn="ctr">
                      <a:solidFill>
                        <a:srgbClr val="548235"/>
                      </a:solidFill>
                      <a:prstDash val="solid"/>
                      <a:round/>
                      <a:headEnd type="none" w="med" len="med"/>
                      <a:tailEnd type="none" w="med" len="med"/>
                    </a:lnR>
                    <a:lnT w="19050" cap="flat" cmpd="sng" algn="ctr">
                      <a:solidFill>
                        <a:srgbClr val="548235"/>
                      </a:solidFill>
                      <a:prstDash val="solid"/>
                      <a:round/>
                      <a:headEnd type="none" w="med" len="med"/>
                      <a:tailEnd type="none" w="med" len="med"/>
                    </a:lnT>
                    <a:lnB w="19050" cap="flat" cmpd="sng" algn="ctr">
                      <a:solidFill>
                        <a:srgbClr val="548235"/>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84145696"/>
                  </a:ext>
                </a:extLst>
              </a:tr>
              <a:tr h="1064382">
                <a:tc>
                  <a:txBody>
                    <a:bodyPr/>
                    <a:lstStyle/>
                    <a:p>
                      <a:pPr>
                        <a:lnSpc>
                          <a:spcPct val="110000"/>
                        </a:lnSpc>
                      </a:pPr>
                      <a:r>
                        <a:rPr kumimoji="1" lang="ja-JP" altLang="en-US" sz="1100" dirty="0">
                          <a:solidFill>
                            <a:schemeClr val="tx1"/>
                          </a:solidFill>
                          <a:latin typeface="メイリオ" panose="020B0604030504040204" pitchFamily="50" charset="-128"/>
                          <a:ea typeface="メイリオ" panose="020B0604030504040204" pitchFamily="50" charset="-128"/>
                        </a:rPr>
                        <a:t>内閣府住民税非課税世帯等に対する</a:t>
                      </a:r>
                      <a:endParaRPr kumimoji="1" lang="en-US" altLang="ja-JP" sz="1100" dirty="0">
                        <a:solidFill>
                          <a:schemeClr val="tx1"/>
                        </a:solidFill>
                        <a:latin typeface="メイリオ" panose="020B0604030504040204" pitchFamily="50" charset="-128"/>
                        <a:ea typeface="メイリオ" panose="020B0604030504040204" pitchFamily="50" charset="-128"/>
                      </a:endParaRPr>
                    </a:p>
                    <a:p>
                      <a:pPr>
                        <a:lnSpc>
                          <a:spcPct val="110000"/>
                        </a:lnSpc>
                      </a:pPr>
                      <a:r>
                        <a:rPr kumimoji="1" lang="ja-JP" altLang="en-US" sz="1100" dirty="0">
                          <a:solidFill>
                            <a:schemeClr val="tx1"/>
                          </a:solidFill>
                          <a:latin typeface="メイリオ" panose="020B0604030504040204" pitchFamily="50" charset="-128"/>
                          <a:ea typeface="メイリオ" panose="020B0604030504040204" pitchFamily="50" charset="-128"/>
                        </a:rPr>
                        <a:t>臨時特別給付金コールセンター</a:t>
                      </a:r>
                      <a:endParaRPr kumimoji="1" lang="en-US" altLang="ja-JP" sz="1100" dirty="0">
                        <a:solidFill>
                          <a:schemeClr val="tx1"/>
                        </a:solidFill>
                        <a:latin typeface="メイリオ" panose="020B0604030504040204" pitchFamily="50" charset="-128"/>
                        <a:ea typeface="メイリオ" panose="020B0604030504040204" pitchFamily="50" charset="-128"/>
                      </a:endParaRPr>
                    </a:p>
                    <a:p>
                      <a:pPr indent="92075">
                        <a:lnSpc>
                          <a:spcPct val="110000"/>
                        </a:lnSpc>
                        <a:spcBef>
                          <a:spcPts val="300"/>
                        </a:spcBef>
                      </a:pPr>
                      <a:r>
                        <a:rPr kumimoji="1" lang="ja-JP" altLang="en-US" sz="2400" dirty="0">
                          <a:solidFill>
                            <a:schemeClr val="tx1"/>
                          </a:solidFill>
                          <a:latin typeface="メイリオ" panose="020B0604030504040204" pitchFamily="50" charset="-128"/>
                          <a:ea typeface="メイリオ" panose="020B0604030504040204" pitchFamily="50" charset="-128"/>
                        </a:rPr>
                        <a:t> 　 </a:t>
                      </a:r>
                      <a:r>
                        <a:rPr kumimoji="1" lang="en-US" altLang="ja-JP" sz="2000" b="1" dirty="0">
                          <a:solidFill>
                            <a:schemeClr val="tx1"/>
                          </a:solidFill>
                          <a:latin typeface="メイリオ" panose="020B0604030504040204" pitchFamily="50" charset="-128"/>
                          <a:ea typeface="メイリオ" panose="020B0604030504040204" pitchFamily="50" charset="-128"/>
                        </a:rPr>
                        <a:t>0120</a:t>
                      </a:r>
                      <a:r>
                        <a:rPr kumimoji="1" lang="ja-JP" altLang="en-US" sz="2000" b="1" dirty="0" err="1">
                          <a:solidFill>
                            <a:schemeClr val="tx1"/>
                          </a:solidFill>
                          <a:latin typeface="メイリオ" panose="020B0604030504040204" pitchFamily="50" charset="-128"/>
                          <a:ea typeface="メイリオ" panose="020B0604030504040204" pitchFamily="50" charset="-128"/>
                        </a:rPr>
                        <a:t>ｰ</a:t>
                      </a:r>
                      <a:r>
                        <a:rPr kumimoji="1" lang="en-US" altLang="ja-JP" sz="2000" b="1" dirty="0">
                          <a:solidFill>
                            <a:schemeClr val="tx1"/>
                          </a:solidFill>
                          <a:latin typeface="メイリオ" panose="020B0604030504040204" pitchFamily="50" charset="-128"/>
                          <a:ea typeface="メイリオ" panose="020B0604030504040204" pitchFamily="50" charset="-128"/>
                        </a:rPr>
                        <a:t>526</a:t>
                      </a:r>
                      <a:r>
                        <a:rPr kumimoji="1" lang="ja-JP" altLang="en-US" sz="2000" b="1" dirty="0" err="1">
                          <a:solidFill>
                            <a:schemeClr val="tx1"/>
                          </a:solidFill>
                          <a:latin typeface="メイリオ" panose="020B0604030504040204" pitchFamily="50" charset="-128"/>
                          <a:ea typeface="メイリオ" panose="020B0604030504040204" pitchFamily="50" charset="-128"/>
                        </a:rPr>
                        <a:t>ｰ</a:t>
                      </a:r>
                      <a:r>
                        <a:rPr kumimoji="1" lang="en-US" altLang="ja-JP" sz="2000" b="1" dirty="0">
                          <a:solidFill>
                            <a:schemeClr val="tx1"/>
                          </a:solidFill>
                          <a:latin typeface="メイリオ" panose="020B0604030504040204" pitchFamily="50" charset="-128"/>
                          <a:ea typeface="メイリオ" panose="020B0604030504040204" pitchFamily="50" charset="-128"/>
                        </a:rPr>
                        <a:t>145</a:t>
                      </a:r>
                    </a:p>
                    <a:p>
                      <a:pPr>
                        <a:lnSpc>
                          <a:spcPct val="110000"/>
                        </a:lnSpc>
                      </a:pPr>
                      <a:r>
                        <a:rPr kumimoji="1" lang="ja-JP" altLang="en-US" sz="900" dirty="0">
                          <a:solidFill>
                            <a:schemeClr val="tx1"/>
                          </a:solidFill>
                          <a:latin typeface="メイリオ" panose="020B0604030504040204" pitchFamily="50" charset="-128"/>
                          <a:ea typeface="メイリオ" panose="020B0604030504040204" pitchFamily="50" charset="-128"/>
                        </a:rPr>
                        <a:t>受付時間 </a:t>
                      </a:r>
                      <a:r>
                        <a:rPr kumimoji="1" lang="en-US" altLang="ja-JP" sz="900" dirty="0">
                          <a:solidFill>
                            <a:schemeClr val="tx1"/>
                          </a:solidFill>
                          <a:latin typeface="メイリオ" panose="020B0604030504040204" pitchFamily="50" charset="-128"/>
                          <a:ea typeface="メイリオ" panose="020B0604030504040204" pitchFamily="50" charset="-128"/>
                        </a:rPr>
                        <a:t>9:00</a:t>
                      </a:r>
                      <a:r>
                        <a:rPr kumimoji="1" lang="ja-JP" altLang="en-US" sz="900" dirty="0">
                          <a:solidFill>
                            <a:schemeClr val="tx1"/>
                          </a:solidFill>
                          <a:latin typeface="メイリオ" panose="020B0604030504040204" pitchFamily="50" charset="-128"/>
                          <a:ea typeface="メイリオ" panose="020B0604030504040204" pitchFamily="50" charset="-128"/>
                        </a:rPr>
                        <a:t>～</a:t>
                      </a:r>
                      <a:r>
                        <a:rPr kumimoji="1" lang="en-US" altLang="ja-JP" sz="900" dirty="0">
                          <a:solidFill>
                            <a:schemeClr val="tx1"/>
                          </a:solidFill>
                          <a:latin typeface="メイリオ" panose="020B0604030504040204" pitchFamily="50" charset="-128"/>
                          <a:ea typeface="メイリオ" panose="020B0604030504040204" pitchFamily="50" charset="-128"/>
                        </a:rPr>
                        <a:t>20:00</a:t>
                      </a:r>
                      <a:r>
                        <a:rPr kumimoji="1" lang="ja-JP" altLang="en-US" sz="900" dirty="0">
                          <a:solidFill>
                            <a:schemeClr val="tx1"/>
                          </a:solidFill>
                          <a:latin typeface="メイリオ" panose="020B0604030504040204" pitchFamily="50" charset="-128"/>
                          <a:ea typeface="メイリオ" panose="020B0604030504040204" pitchFamily="50" charset="-128"/>
                        </a:rPr>
                        <a:t>（土日祝、</a:t>
                      </a:r>
                      <a:r>
                        <a:rPr kumimoji="1" lang="en-US" altLang="ja-JP" sz="900" dirty="0">
                          <a:solidFill>
                            <a:schemeClr val="tx1"/>
                          </a:solidFill>
                          <a:latin typeface="メイリオ" panose="020B0604030504040204" pitchFamily="50" charset="-128"/>
                          <a:ea typeface="メイリオ" panose="020B0604030504040204" pitchFamily="50" charset="-128"/>
                        </a:rPr>
                        <a:t>12/29</a:t>
                      </a:r>
                      <a:r>
                        <a:rPr kumimoji="1" lang="ja-JP" altLang="en-US" sz="900" dirty="0">
                          <a:solidFill>
                            <a:schemeClr val="tx1"/>
                          </a:solidFill>
                          <a:latin typeface="メイリオ" panose="020B0604030504040204" pitchFamily="50" charset="-128"/>
                          <a:ea typeface="メイリオ" panose="020B0604030504040204" pitchFamily="50" charset="-128"/>
                        </a:rPr>
                        <a:t>～</a:t>
                      </a:r>
                      <a:r>
                        <a:rPr kumimoji="1" lang="en-US" altLang="ja-JP" sz="900" dirty="0">
                          <a:solidFill>
                            <a:schemeClr val="tx1"/>
                          </a:solidFill>
                          <a:latin typeface="メイリオ" panose="020B0604030504040204" pitchFamily="50" charset="-128"/>
                          <a:ea typeface="メイリオ" panose="020B0604030504040204" pitchFamily="50" charset="-128"/>
                        </a:rPr>
                        <a:t>1/3</a:t>
                      </a:r>
                      <a:r>
                        <a:rPr kumimoji="1" lang="ja-JP" altLang="en-US" sz="900" dirty="0">
                          <a:solidFill>
                            <a:schemeClr val="tx1"/>
                          </a:solidFill>
                          <a:latin typeface="メイリオ" panose="020B0604030504040204" pitchFamily="50" charset="-128"/>
                          <a:ea typeface="メイリオ" panose="020B0604030504040204" pitchFamily="50" charset="-128"/>
                        </a:rPr>
                        <a:t>を除く）</a:t>
                      </a:r>
                      <a:endParaRPr kumimoji="1" lang="ja-JP" altLang="en-US" sz="1050" dirty="0">
                        <a:solidFill>
                          <a:schemeClr val="tx1"/>
                        </a:solidFill>
                        <a:latin typeface="メイリオ" panose="020B0604030504040204" pitchFamily="50" charset="-128"/>
                        <a:ea typeface="メイリオ" panose="020B0604030504040204" pitchFamily="50" charset="-128"/>
                      </a:endParaRPr>
                    </a:p>
                  </a:txBody>
                  <a:tcPr marT="72000" marB="36000">
                    <a:lnL w="28575" cap="flat" cmpd="sng" algn="ctr">
                      <a:solidFill>
                        <a:schemeClr val="tx1">
                          <a:lumMod val="65000"/>
                          <a:lumOff val="35000"/>
                        </a:schemeClr>
                      </a:solidFill>
                      <a:prstDash val="solid"/>
                      <a:round/>
                      <a:headEnd type="none" w="med" len="med"/>
                      <a:tailEnd type="none" w="med" len="med"/>
                    </a:lnL>
                    <a:lnR w="6350" cap="flat" cmpd="sng" algn="ctr">
                      <a:solidFill>
                        <a:srgbClr val="548235"/>
                      </a:solidFill>
                      <a:prstDash val="dash"/>
                      <a:round/>
                      <a:headEnd type="none" w="med" len="med"/>
                      <a:tailEnd type="none" w="med" len="med"/>
                    </a:lnR>
                    <a:lnT w="28575" cap="flat" cmpd="sng" algn="ctr">
                      <a:noFill/>
                      <a:prstDash val="solid"/>
                      <a:round/>
                      <a:headEnd type="none" w="med" len="med"/>
                      <a:tailEnd type="none" w="med" len="med"/>
                    </a:lnT>
                    <a:lnB w="28575" cap="flat" cmpd="sng" algn="ctr">
                      <a:solidFill>
                        <a:schemeClr val="tx1">
                          <a:lumMod val="65000"/>
                          <a:lumOff val="3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92075">
                        <a:lnSpc>
                          <a:spcPct val="110000"/>
                        </a:lnSpc>
                        <a:spcBef>
                          <a:spcPts val="300"/>
                        </a:spcBef>
                      </a:pPr>
                      <a:r>
                        <a:rPr kumimoji="1" lang="ja-JP" altLang="en-US" sz="2000" dirty="0">
                          <a:solidFill>
                            <a:schemeClr val="tx1"/>
                          </a:solidFill>
                          <a:latin typeface="メイリオ" panose="020B0604030504040204" pitchFamily="50" charset="-128"/>
                          <a:ea typeface="メイリオ" panose="020B0604030504040204" pitchFamily="50" charset="-128"/>
                        </a:rPr>
                        <a:t>　由良町役場住民福祉課</a:t>
                      </a:r>
                      <a:endParaRPr kumimoji="1" lang="en-US" altLang="ja-JP" sz="2000" dirty="0">
                        <a:solidFill>
                          <a:schemeClr val="tx1"/>
                        </a:solidFill>
                        <a:latin typeface="メイリオ" panose="020B0604030504040204" pitchFamily="50" charset="-128"/>
                        <a:ea typeface="メイリオ" panose="020B0604030504040204" pitchFamily="50" charset="-128"/>
                      </a:endParaRPr>
                    </a:p>
                    <a:p>
                      <a:pPr indent="182563">
                        <a:lnSpc>
                          <a:spcPct val="110000"/>
                        </a:lnSpc>
                        <a:spcBef>
                          <a:spcPts val="300"/>
                        </a:spcBef>
                      </a:pPr>
                      <a:r>
                        <a:rPr kumimoji="1" lang="ja-JP" altLang="en-US" sz="1400" b="1" dirty="0">
                          <a:solidFill>
                            <a:schemeClr val="tx1"/>
                          </a:solidFill>
                          <a:latin typeface="メイリオ" panose="020B0604030504040204" pitchFamily="50" charset="-128"/>
                          <a:ea typeface="メイリオ" panose="020B0604030504040204" pitchFamily="50" charset="-128"/>
                        </a:rPr>
                        <a:t>　　　　</a:t>
                      </a:r>
                      <a:r>
                        <a:rPr kumimoji="1" lang="en-US" altLang="ja-JP" sz="1400" b="1" dirty="0">
                          <a:solidFill>
                            <a:schemeClr val="tx1"/>
                          </a:solidFill>
                          <a:latin typeface="メイリオ" panose="020B0604030504040204" pitchFamily="50" charset="-128"/>
                          <a:ea typeface="メイリオ" panose="020B0604030504040204" pitchFamily="50" charset="-128"/>
                        </a:rPr>
                        <a:t>0738-65-0201</a:t>
                      </a:r>
                      <a:endParaRPr kumimoji="1" lang="en-US" altLang="ja-JP" sz="600" b="1" dirty="0">
                        <a:solidFill>
                          <a:schemeClr val="tx1"/>
                        </a:solidFill>
                        <a:latin typeface="メイリオ" panose="020B0604030504040204" pitchFamily="50" charset="-128"/>
                        <a:ea typeface="メイリオ" panose="020B0604030504040204" pitchFamily="50" charset="-128"/>
                      </a:endParaRPr>
                    </a:p>
                    <a:p>
                      <a:pPr marL="92075" indent="-92075">
                        <a:lnSpc>
                          <a:spcPct val="110000"/>
                        </a:lnSpc>
                      </a:pPr>
                      <a:r>
                        <a:rPr kumimoji="1" lang="ja-JP" altLang="en-US" sz="1200" dirty="0">
                          <a:solidFill>
                            <a:schemeClr val="tx1"/>
                          </a:solidFill>
                          <a:latin typeface="メイリオ" panose="020B0604030504040204" pitchFamily="50" charset="-128"/>
                          <a:ea typeface="メイリオ" panose="020B0604030504040204" pitchFamily="50" charset="-128"/>
                        </a:rPr>
                        <a:t> 　　 受付時間　平日　８</a:t>
                      </a:r>
                      <a:r>
                        <a:rPr kumimoji="1" lang="en-US" altLang="ja-JP" sz="1200" dirty="0">
                          <a:solidFill>
                            <a:schemeClr val="tx1"/>
                          </a:solidFill>
                          <a:latin typeface="メイリオ" panose="020B0604030504040204" pitchFamily="50" charset="-128"/>
                          <a:ea typeface="メイリオ" panose="020B0604030504040204" pitchFamily="50" charset="-128"/>
                        </a:rPr>
                        <a:t>:</a:t>
                      </a:r>
                      <a:r>
                        <a:rPr kumimoji="1" lang="ja-JP" altLang="en-US" sz="1200" dirty="0">
                          <a:solidFill>
                            <a:schemeClr val="tx1"/>
                          </a:solidFill>
                          <a:latin typeface="メイリオ" panose="020B0604030504040204" pitchFamily="50" charset="-128"/>
                          <a:ea typeface="メイリオ" panose="020B0604030504040204" pitchFamily="50" charset="-128"/>
                        </a:rPr>
                        <a:t>３０～１７</a:t>
                      </a:r>
                      <a:r>
                        <a:rPr kumimoji="1" lang="en-US" altLang="ja-JP" sz="1200" dirty="0">
                          <a:solidFill>
                            <a:schemeClr val="tx1"/>
                          </a:solidFill>
                          <a:latin typeface="メイリオ" panose="020B0604030504040204" pitchFamily="50" charset="-128"/>
                          <a:ea typeface="メイリオ" panose="020B0604030504040204" pitchFamily="50" charset="-128"/>
                        </a:rPr>
                        <a:t>:</a:t>
                      </a:r>
                      <a:r>
                        <a:rPr kumimoji="1" lang="ja-JP" altLang="en-US" sz="1200" dirty="0">
                          <a:solidFill>
                            <a:schemeClr val="tx1"/>
                          </a:solidFill>
                          <a:latin typeface="メイリオ" panose="020B0604030504040204" pitchFamily="50" charset="-128"/>
                          <a:ea typeface="メイリオ" panose="020B0604030504040204" pitchFamily="50" charset="-128"/>
                        </a:rPr>
                        <a:t>１５</a:t>
                      </a:r>
                      <a:endParaRPr kumimoji="1" lang="en-US" altLang="ja-JP" sz="1200" dirty="0">
                        <a:solidFill>
                          <a:schemeClr val="tx1"/>
                        </a:solidFill>
                        <a:latin typeface="メイリオ" panose="020B0604030504040204" pitchFamily="50" charset="-128"/>
                        <a:ea typeface="メイリオ" panose="020B0604030504040204" pitchFamily="50" charset="-128"/>
                      </a:endParaRPr>
                    </a:p>
                  </a:txBody>
                  <a:tcPr marT="72000" marB="36000">
                    <a:lnL w="6350" cap="flat" cmpd="sng" algn="ctr">
                      <a:solidFill>
                        <a:srgbClr val="548235"/>
                      </a:solidFill>
                      <a:prstDash val="dash"/>
                      <a:round/>
                      <a:headEnd type="none" w="med" len="med"/>
                      <a:tailEnd type="none" w="med" len="med"/>
                    </a:lnL>
                    <a:lnR w="28575" cap="flat" cmpd="sng" algn="ctr">
                      <a:solidFill>
                        <a:schemeClr val="tx1">
                          <a:lumMod val="65000"/>
                          <a:lumOff val="35000"/>
                        </a:schemeClr>
                      </a:solidFill>
                      <a:prstDash val="solid"/>
                      <a:round/>
                      <a:headEnd type="none" w="med" len="med"/>
                      <a:tailEnd type="none" w="med" len="med"/>
                    </a:lnR>
                    <a:lnT w="28575" cap="flat" cmpd="sng" algn="ctr">
                      <a:noFill/>
                      <a:prstDash val="solid"/>
                      <a:round/>
                      <a:headEnd type="none" w="med" len="med"/>
                      <a:tailEnd type="none" w="med" len="med"/>
                    </a:lnT>
                    <a:lnB w="28575" cap="flat" cmpd="sng" algn="ctr">
                      <a:solidFill>
                        <a:schemeClr val="tx1">
                          <a:lumMod val="65000"/>
                          <a:lumOff val="3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34864660"/>
                  </a:ext>
                </a:extLst>
              </a:tr>
            </a:tbl>
          </a:graphicData>
        </a:graphic>
      </p:graphicFrame>
      <p:sp>
        <p:nvSpPr>
          <p:cNvPr id="35" name="正方形/長方形 34"/>
          <p:cNvSpPr/>
          <p:nvPr/>
        </p:nvSpPr>
        <p:spPr>
          <a:xfrm>
            <a:off x="42529" y="5608221"/>
            <a:ext cx="6768000" cy="504000"/>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72000" bIns="36000" rtlCol="0" anchor="ctr"/>
          <a:lstStyle/>
          <a:p>
            <a:r>
              <a:rPr kumimoji="1" lang="en-US" altLang="ja-JP" sz="1600" b="1" dirty="0">
                <a:solidFill>
                  <a:schemeClr val="tx1"/>
                </a:solidFill>
                <a:latin typeface="メイリオ" panose="020B0604030504040204" pitchFamily="50" charset="-128"/>
                <a:ea typeface="メイリオ" panose="020B0604030504040204" pitchFamily="50" charset="-128"/>
              </a:rPr>
              <a:t>Ⅱ</a:t>
            </a:r>
            <a:r>
              <a:rPr kumimoji="1" lang="ja-JP" altLang="en-US" sz="1600" b="1" dirty="0">
                <a:solidFill>
                  <a:schemeClr val="tx1"/>
                </a:solidFill>
                <a:latin typeface="メイリオ" panose="020B0604030504040204" pitchFamily="50" charset="-128"/>
                <a:ea typeface="メイリオ" panose="020B0604030504040204" pitchFamily="50" charset="-128"/>
              </a:rPr>
              <a:t>　</a:t>
            </a:r>
            <a:r>
              <a:rPr kumimoji="1" lang="ja-JP" altLang="en-US" sz="1600" b="1" spc="80" dirty="0">
                <a:solidFill>
                  <a:schemeClr val="tx1"/>
                </a:solidFill>
                <a:latin typeface="メイリオ" panose="020B0604030504040204" pitchFamily="50" charset="-128"/>
                <a:ea typeface="メイリオ" panose="020B0604030504040204" pitchFamily="50" charset="-128"/>
              </a:rPr>
              <a:t>新型コロナウイルス感染症の影響で収入が減少し、　</a:t>
            </a:r>
            <a:endParaRPr kumimoji="1" lang="en-US" altLang="ja-JP" sz="1600" b="1" spc="80" dirty="0">
              <a:solidFill>
                <a:schemeClr val="tx1"/>
              </a:solidFill>
              <a:latin typeface="メイリオ" panose="020B0604030504040204" pitchFamily="50" charset="-128"/>
              <a:ea typeface="メイリオ" panose="020B0604030504040204" pitchFamily="50" charset="-128"/>
            </a:endParaRPr>
          </a:p>
          <a:p>
            <a:r>
              <a:rPr kumimoji="1" lang="ja-JP" altLang="en-US" sz="1600" b="1" spc="80" dirty="0">
                <a:solidFill>
                  <a:schemeClr val="tx1"/>
                </a:solidFill>
                <a:latin typeface="メイリオ" panose="020B0604030504040204" pitchFamily="50" charset="-128"/>
                <a:ea typeface="メイリオ" panose="020B0604030504040204" pitchFamily="50" charset="-128"/>
              </a:rPr>
              <a:t>     世帯全員が住民税非課税相当</a:t>
            </a:r>
            <a:r>
              <a:rPr kumimoji="1" lang="en-US" altLang="ja-JP" sz="1050" b="1" spc="80" dirty="0">
                <a:solidFill>
                  <a:schemeClr val="tx1"/>
                </a:solidFill>
                <a:latin typeface="メイリオ" panose="020B0604030504040204" pitchFamily="50" charset="-128"/>
                <a:ea typeface="メイリオ" panose="020B0604030504040204" pitchFamily="50" charset="-128"/>
              </a:rPr>
              <a:t>※1</a:t>
            </a:r>
            <a:r>
              <a:rPr kumimoji="1" lang="ja-JP" altLang="en-US" sz="1600" b="1" spc="80" dirty="0">
                <a:solidFill>
                  <a:schemeClr val="tx1"/>
                </a:solidFill>
                <a:latin typeface="メイリオ" panose="020B0604030504040204" pitchFamily="50" charset="-128"/>
                <a:ea typeface="メイリオ" panose="020B0604030504040204" pitchFamily="50" charset="-128"/>
              </a:rPr>
              <a:t>となった世帯</a:t>
            </a:r>
            <a:r>
              <a:rPr kumimoji="1" lang="en-US" altLang="ja-JP" sz="1400" b="1" spc="80" dirty="0">
                <a:solidFill>
                  <a:schemeClr val="tx1"/>
                </a:solidFill>
                <a:latin typeface="メイリオ" panose="020B0604030504040204" pitchFamily="50" charset="-128"/>
                <a:ea typeface="メイリオ" panose="020B0604030504040204" pitchFamily="50" charset="-128"/>
              </a:rPr>
              <a:t>(</a:t>
            </a:r>
            <a:r>
              <a:rPr kumimoji="1" lang="ja-JP" altLang="en-US" sz="1400" b="1" spc="80" dirty="0">
                <a:solidFill>
                  <a:schemeClr val="tx1"/>
                </a:solidFill>
                <a:latin typeface="メイリオ" panose="020B0604030504040204" pitchFamily="50" charset="-128"/>
                <a:ea typeface="メイリオ" panose="020B0604030504040204" pitchFamily="50" charset="-128"/>
              </a:rPr>
              <a:t>家計急変世帯</a:t>
            </a:r>
            <a:r>
              <a:rPr kumimoji="1" lang="en-US" altLang="ja-JP" sz="1400" b="1" spc="80" dirty="0">
                <a:solidFill>
                  <a:schemeClr val="tx1"/>
                </a:solidFill>
                <a:latin typeface="メイリオ" panose="020B0604030504040204" pitchFamily="50" charset="-128"/>
                <a:ea typeface="メイリオ" panose="020B0604030504040204" pitchFamily="50" charset="-128"/>
              </a:rPr>
              <a:t>)</a:t>
            </a:r>
            <a:endParaRPr kumimoji="1" lang="ja-JP" altLang="en-US" sz="1400" b="1" spc="80" dirty="0">
              <a:solidFill>
                <a:schemeClr val="tx1"/>
              </a:solidFill>
              <a:latin typeface="メイリオ" panose="020B0604030504040204" pitchFamily="50" charset="-128"/>
              <a:ea typeface="メイリオ" panose="020B0604030504040204" pitchFamily="50" charset="-128"/>
            </a:endParaRPr>
          </a:p>
        </p:txBody>
      </p:sp>
      <p:sp>
        <p:nvSpPr>
          <p:cNvPr id="37" name="正方形/長方形 36"/>
          <p:cNvSpPr/>
          <p:nvPr/>
        </p:nvSpPr>
        <p:spPr>
          <a:xfrm>
            <a:off x="67011" y="6694043"/>
            <a:ext cx="6768000" cy="338554"/>
          </a:xfrm>
          <a:prstGeom prst="rect">
            <a:avLst/>
          </a:prstGeom>
        </p:spPr>
        <p:txBody>
          <a:bodyPr wrap="square">
            <a:spAutoFit/>
          </a:bodyPr>
          <a:lstStyle/>
          <a:p>
            <a:pPr marL="87313" indent="-87313"/>
            <a:r>
              <a:rPr lang="en-US" altLang="ja-JP" sz="800" dirty="0">
                <a:latin typeface="+mn-ea"/>
              </a:rPr>
              <a:t>※</a:t>
            </a:r>
            <a:r>
              <a:rPr lang="ja-JP" altLang="en-US" sz="800" dirty="0">
                <a:latin typeface="+mn-ea"/>
              </a:rPr>
              <a:t>１　住民税非課税相当とは、世帯員全員のそれぞれの年収見込額（令和４年１月以降の任意の１か月収入</a:t>
            </a:r>
            <a:r>
              <a:rPr lang="en-US" altLang="ja-JP" sz="800" dirty="0">
                <a:latin typeface="+mn-ea"/>
              </a:rPr>
              <a:t>×12</a:t>
            </a:r>
            <a:r>
              <a:rPr lang="ja-JP" altLang="en-US" sz="800" dirty="0">
                <a:latin typeface="+mn-ea"/>
              </a:rPr>
              <a:t>倍）が市町村民税均等割非課税水準以下であること</a:t>
            </a:r>
            <a:r>
              <a:rPr lang="en-US" altLang="ja-JP" sz="600" dirty="0">
                <a:latin typeface="+mn-ea"/>
              </a:rPr>
              <a:t>(※2)</a:t>
            </a:r>
            <a:r>
              <a:rPr lang="ja-JP" altLang="en-US" sz="800" dirty="0">
                <a:latin typeface="+mn-ea"/>
              </a:rPr>
              <a:t>を指します。（適用される限度額は、市区町村ごとに異なりますので、お住まいの市区町村にお問い合わせ下さい。）</a:t>
            </a:r>
          </a:p>
        </p:txBody>
      </p:sp>
      <p:sp>
        <p:nvSpPr>
          <p:cNvPr id="42" name="正方形/長方形 41"/>
          <p:cNvSpPr/>
          <p:nvPr/>
        </p:nvSpPr>
        <p:spPr>
          <a:xfrm>
            <a:off x="234570" y="3678883"/>
            <a:ext cx="6624000" cy="801552"/>
          </a:xfrm>
          <a:prstGeom prst="rect">
            <a:avLst/>
          </a:prstGeom>
          <a:noFill/>
          <a:ln w="25400">
            <a:noFill/>
            <a:prstDash val="solid"/>
          </a:ln>
        </p:spPr>
        <p:style>
          <a:lnRef idx="2">
            <a:schemeClr val="accent1">
              <a:shade val="50000"/>
            </a:schemeClr>
          </a:lnRef>
          <a:fillRef idx="1">
            <a:schemeClr val="accent1"/>
          </a:fillRef>
          <a:effectRef idx="0">
            <a:schemeClr val="accent1"/>
          </a:effectRef>
          <a:fontRef idx="minor">
            <a:schemeClr val="lt1"/>
          </a:fontRef>
        </p:style>
        <p:txBody>
          <a:bodyPr tIns="72000" bIns="36000" rtlCol="0" anchor="t" anchorCtr="0">
            <a:spAutoFit/>
          </a:bodyPr>
          <a:lstStyle/>
          <a:p>
            <a:pPr marL="285750" indent="-285750">
              <a:buFont typeface="Wingdings" panose="05000000000000000000" pitchFamily="2" charset="2"/>
              <a:buChar char="l"/>
            </a:pPr>
            <a:r>
              <a:rPr kumimoji="1" lang="ja-JP" altLang="en-US" sz="1200" dirty="0">
                <a:solidFill>
                  <a:schemeClr val="tx1"/>
                </a:solidFill>
                <a:latin typeface="メイリオ" panose="020B0604030504040204" pitchFamily="50" charset="-128"/>
                <a:ea typeface="メイリオ" panose="020B0604030504040204" pitchFamily="50" charset="-128"/>
              </a:rPr>
              <a:t>対象となる世帯には、</a:t>
            </a:r>
            <a:r>
              <a:rPr kumimoji="1" lang="ja-JP" altLang="en-US" sz="1200" u="sng" dirty="0">
                <a:solidFill>
                  <a:schemeClr val="tx1"/>
                </a:solidFill>
                <a:latin typeface="メイリオ" panose="020B0604030504040204" pitchFamily="50" charset="-128"/>
                <a:ea typeface="メイリオ" panose="020B0604030504040204" pitchFamily="50" charset="-128"/>
              </a:rPr>
              <a:t>基準日</a:t>
            </a:r>
            <a:r>
              <a:rPr kumimoji="1" lang="en-US" altLang="ja-JP" sz="1200" u="sng" dirty="0">
                <a:solidFill>
                  <a:schemeClr val="tx1"/>
                </a:solidFill>
                <a:latin typeface="メイリオ" panose="020B0604030504040204" pitchFamily="50" charset="-128"/>
                <a:ea typeface="メイリオ" panose="020B0604030504040204" pitchFamily="50" charset="-128"/>
              </a:rPr>
              <a:t>(</a:t>
            </a:r>
            <a:r>
              <a:rPr kumimoji="1" lang="ja-JP" altLang="en-US" sz="1200" u="sng" dirty="0">
                <a:solidFill>
                  <a:schemeClr val="tx1"/>
                </a:solidFill>
                <a:latin typeface="メイリオ" panose="020B0604030504040204" pitchFamily="50" charset="-128"/>
                <a:ea typeface="メイリオ" panose="020B0604030504040204" pitchFamily="50" charset="-128"/>
              </a:rPr>
              <a:t>令和４年６月１日</a:t>
            </a:r>
            <a:r>
              <a:rPr kumimoji="1" lang="en-US" altLang="ja-JP" sz="1200" u="sng" dirty="0">
                <a:solidFill>
                  <a:schemeClr val="tx1"/>
                </a:solidFill>
                <a:latin typeface="メイリオ" panose="020B0604030504040204" pitchFamily="50" charset="-128"/>
                <a:ea typeface="メイリオ" panose="020B0604030504040204" pitchFamily="50" charset="-128"/>
              </a:rPr>
              <a:t>)</a:t>
            </a:r>
            <a:r>
              <a:rPr kumimoji="1" lang="ja-JP" altLang="en-US" sz="1200" u="sng" dirty="0">
                <a:solidFill>
                  <a:schemeClr val="tx1"/>
                </a:solidFill>
                <a:latin typeface="メイリオ" panose="020B0604030504040204" pitchFamily="50" charset="-128"/>
                <a:ea typeface="メイリオ" panose="020B0604030504040204" pitchFamily="50" charset="-128"/>
              </a:rPr>
              <a:t>時点でお住まいの由良町から</a:t>
            </a:r>
            <a:r>
              <a:rPr kumimoji="1" lang="ja-JP" altLang="en-US" sz="1200" dirty="0">
                <a:solidFill>
                  <a:schemeClr val="tx1"/>
                </a:solidFill>
                <a:latin typeface="メイリオ" panose="020B0604030504040204" pitchFamily="50" charset="-128"/>
                <a:ea typeface="メイリオ" panose="020B0604030504040204" pitchFamily="50" charset="-128"/>
              </a:rPr>
              <a:t>、　　　　　　　給付内容や確認事項が書かれた確認書が届きます。</a:t>
            </a:r>
            <a:endParaRPr kumimoji="1" lang="en-US" altLang="ja-JP" sz="1200" dirty="0">
              <a:solidFill>
                <a:schemeClr val="tx1"/>
              </a:solidFill>
              <a:latin typeface="メイリオ" panose="020B0604030504040204" pitchFamily="50" charset="-128"/>
              <a:ea typeface="メイリオ" panose="020B0604030504040204" pitchFamily="50" charset="-128"/>
            </a:endParaRPr>
          </a:p>
          <a:p>
            <a:pPr marL="285750" indent="-285750">
              <a:spcBef>
                <a:spcPts val="600"/>
              </a:spcBef>
              <a:buFont typeface="Wingdings" panose="05000000000000000000" pitchFamily="2" charset="2"/>
              <a:buChar char="l"/>
            </a:pPr>
            <a:r>
              <a:rPr kumimoji="1" lang="ja-JP" altLang="en-US" sz="1200" dirty="0">
                <a:solidFill>
                  <a:schemeClr val="tx1"/>
                </a:solidFill>
                <a:latin typeface="メイリオ" panose="020B0604030504040204" pitchFamily="50" charset="-128"/>
                <a:ea typeface="メイリオ" panose="020B0604030504040204" pitchFamily="50" charset="-128"/>
              </a:rPr>
              <a:t>確認書の内容（支給要件、振込先等）を確認して、由良町に</a:t>
            </a:r>
            <a:r>
              <a:rPr kumimoji="1" lang="ja-JP" altLang="en-US" sz="1600" b="1" u="sng" spc="90" dirty="0">
                <a:solidFill>
                  <a:srgbClr val="FF0000"/>
                </a:solidFill>
                <a:latin typeface="メイリオ" panose="020B0604030504040204" pitchFamily="50" charset="-128"/>
                <a:ea typeface="メイリオ" panose="020B0604030504040204" pitchFamily="50" charset="-128"/>
              </a:rPr>
              <a:t>返信してください</a:t>
            </a:r>
            <a:r>
              <a:rPr kumimoji="1" lang="ja-JP" altLang="en-US" sz="1200" dirty="0">
                <a:solidFill>
                  <a:schemeClr val="tx1"/>
                </a:solidFill>
                <a:latin typeface="メイリオ" panose="020B0604030504040204" pitchFamily="50" charset="-128"/>
                <a:ea typeface="メイリオ" panose="020B0604030504040204" pitchFamily="50" charset="-128"/>
              </a:rPr>
              <a:t>。</a:t>
            </a:r>
            <a:endParaRPr kumimoji="1" lang="en-US" altLang="ja-JP" sz="1200" dirty="0">
              <a:solidFill>
                <a:schemeClr val="tx1"/>
              </a:solidFill>
              <a:latin typeface="メイリオ" panose="020B0604030504040204" pitchFamily="50" charset="-128"/>
              <a:ea typeface="メイリオ" panose="020B0604030504040204" pitchFamily="50" charset="-128"/>
            </a:endParaRPr>
          </a:p>
        </p:txBody>
      </p:sp>
      <p:sp>
        <p:nvSpPr>
          <p:cNvPr id="43" name="正方形/長方形 42"/>
          <p:cNvSpPr/>
          <p:nvPr/>
        </p:nvSpPr>
        <p:spPr>
          <a:xfrm>
            <a:off x="234570" y="4763763"/>
            <a:ext cx="6624000" cy="801552"/>
          </a:xfrm>
          <a:prstGeom prst="rect">
            <a:avLst/>
          </a:prstGeom>
          <a:noFill/>
          <a:ln w="25400">
            <a:noFill/>
            <a:prstDash val="solid"/>
          </a:ln>
        </p:spPr>
        <p:style>
          <a:lnRef idx="2">
            <a:schemeClr val="accent1">
              <a:shade val="50000"/>
            </a:schemeClr>
          </a:lnRef>
          <a:fillRef idx="1">
            <a:schemeClr val="accent1"/>
          </a:fillRef>
          <a:effectRef idx="0">
            <a:schemeClr val="accent1"/>
          </a:effectRef>
          <a:fontRef idx="minor">
            <a:schemeClr val="lt1"/>
          </a:fontRef>
        </p:style>
        <p:txBody>
          <a:bodyPr tIns="72000" bIns="36000" rtlCol="0" anchor="t" anchorCtr="0">
            <a:spAutoFit/>
          </a:bodyPr>
          <a:lstStyle/>
          <a:p>
            <a:pPr marL="285750" indent="-285750">
              <a:spcBef>
                <a:spcPts val="600"/>
              </a:spcBef>
              <a:buFont typeface="Wingdings" panose="05000000000000000000" pitchFamily="2" charset="2"/>
              <a:buChar char="l"/>
            </a:pPr>
            <a:r>
              <a:rPr kumimoji="1" lang="ja-JP" altLang="en-US" sz="1200" dirty="0">
                <a:solidFill>
                  <a:schemeClr val="tx1"/>
                </a:solidFill>
                <a:latin typeface="メイリオ" panose="020B0604030504040204" pitchFamily="50" charset="-128"/>
                <a:ea typeface="メイリオ" panose="020B0604030504040204" pitchFamily="50" charset="-128"/>
              </a:rPr>
              <a:t>給付金を受け取るには、</a:t>
            </a:r>
            <a:r>
              <a:rPr kumimoji="1" lang="ja-JP" altLang="en-US" sz="1600" b="1" u="sng" spc="90" dirty="0">
                <a:solidFill>
                  <a:srgbClr val="FF0000"/>
                </a:solidFill>
                <a:latin typeface="メイリオ" panose="020B0604030504040204" pitchFamily="50" charset="-128"/>
                <a:ea typeface="メイリオ" panose="020B0604030504040204" pitchFamily="50" charset="-128"/>
              </a:rPr>
              <a:t>申請が必要</a:t>
            </a:r>
            <a:r>
              <a:rPr kumimoji="1" lang="ja-JP" altLang="en-US" sz="1200" dirty="0">
                <a:solidFill>
                  <a:schemeClr val="tx1"/>
                </a:solidFill>
                <a:latin typeface="メイリオ" panose="020B0604030504040204" pitchFamily="50" charset="-128"/>
                <a:ea typeface="メイリオ" panose="020B0604030504040204" pitchFamily="50" charset="-128"/>
              </a:rPr>
              <a:t>です。</a:t>
            </a:r>
            <a:endParaRPr kumimoji="1" lang="en-US" altLang="ja-JP" sz="1200" dirty="0">
              <a:solidFill>
                <a:schemeClr val="tx1"/>
              </a:solidFill>
              <a:latin typeface="メイリオ" panose="020B0604030504040204" pitchFamily="50" charset="-128"/>
              <a:ea typeface="メイリオ" panose="020B0604030504040204" pitchFamily="50" charset="-128"/>
            </a:endParaRPr>
          </a:p>
          <a:p>
            <a:pPr marL="285750" indent="-285750">
              <a:spcBef>
                <a:spcPts val="600"/>
              </a:spcBef>
              <a:buFont typeface="Wingdings" panose="05000000000000000000" pitchFamily="2" charset="2"/>
              <a:buChar char="l"/>
            </a:pPr>
            <a:r>
              <a:rPr kumimoji="1" lang="ja-JP" altLang="en-US" sz="1200" dirty="0">
                <a:solidFill>
                  <a:schemeClr val="tx1"/>
                </a:solidFill>
                <a:latin typeface="メイリオ" panose="020B0604030504040204" pitchFamily="50" charset="-128"/>
                <a:ea typeface="メイリオ" panose="020B0604030504040204" pitchFamily="50" charset="-128"/>
              </a:rPr>
              <a:t>申請書に必要事項を記入して、添付資料と一緒に、　　　　　　　　　　　　　　　　　　　　　　　　　　　</a:t>
            </a:r>
            <a:r>
              <a:rPr kumimoji="1" lang="ja-JP" altLang="en-US" sz="1200" u="sng" dirty="0">
                <a:solidFill>
                  <a:schemeClr val="tx1"/>
                </a:solidFill>
                <a:latin typeface="メイリオ" panose="020B0604030504040204" pitchFamily="50" charset="-128"/>
                <a:ea typeface="メイリオ" panose="020B0604030504040204" pitchFamily="50" charset="-128"/>
              </a:rPr>
              <a:t>基準日（令和４年６月１日）時点で由良町住民福祉課の窓口</a:t>
            </a:r>
            <a:r>
              <a:rPr kumimoji="1" lang="ja-JP" altLang="en-US" sz="1200" dirty="0">
                <a:solidFill>
                  <a:schemeClr val="tx1"/>
                </a:solidFill>
                <a:latin typeface="メイリオ" panose="020B0604030504040204" pitchFamily="50" charset="-128"/>
                <a:ea typeface="メイリオ" panose="020B0604030504040204" pitchFamily="50" charset="-128"/>
              </a:rPr>
              <a:t>にご提出ください。</a:t>
            </a:r>
          </a:p>
        </p:txBody>
      </p:sp>
      <p:sp>
        <p:nvSpPr>
          <p:cNvPr id="45" name="正方形/長方形 44"/>
          <p:cNvSpPr/>
          <p:nvPr/>
        </p:nvSpPr>
        <p:spPr>
          <a:xfrm>
            <a:off x="55591" y="3043134"/>
            <a:ext cx="6768000" cy="288000"/>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72000" bIns="36000" rtlCol="0" anchor="ctr"/>
          <a:lstStyle/>
          <a:p>
            <a:r>
              <a:rPr kumimoji="1" lang="en-US" altLang="ja-JP" sz="1600" b="1" dirty="0">
                <a:solidFill>
                  <a:schemeClr val="tx1"/>
                </a:solidFill>
                <a:latin typeface="メイリオ" panose="020B0604030504040204" pitchFamily="50" charset="-128"/>
                <a:ea typeface="メイリオ" panose="020B0604030504040204" pitchFamily="50" charset="-128"/>
              </a:rPr>
              <a:t>Ⅰ-</a:t>
            </a:r>
            <a:r>
              <a:rPr kumimoji="1" lang="ja-JP" altLang="en-US" sz="1600" b="1" dirty="0">
                <a:solidFill>
                  <a:schemeClr val="tx1"/>
                </a:solidFill>
                <a:latin typeface="メイリオ" panose="020B0604030504040204" pitchFamily="50" charset="-128"/>
                <a:ea typeface="メイリオ" panose="020B0604030504040204" pitchFamily="50" charset="-128"/>
              </a:rPr>
              <a:t>②　</a:t>
            </a:r>
            <a:r>
              <a:rPr kumimoji="1" lang="ja-JP" altLang="en-US" sz="1600" b="1" spc="80" dirty="0">
                <a:solidFill>
                  <a:schemeClr val="tx1"/>
                </a:solidFill>
                <a:latin typeface="メイリオ" panose="020B0604030504040204" pitchFamily="50" charset="-128"/>
                <a:ea typeface="メイリオ" panose="020B0604030504040204" pitchFamily="50" charset="-128"/>
              </a:rPr>
              <a:t>令和４年度住民税（均等割）が非課税の世帯　</a:t>
            </a:r>
            <a:r>
              <a:rPr kumimoji="1" lang="en-US" altLang="ja-JP" sz="1000" b="1" spc="80" dirty="0">
                <a:solidFill>
                  <a:schemeClr val="tx1"/>
                </a:solidFill>
                <a:latin typeface="メイリオ" panose="020B0604030504040204" pitchFamily="50" charset="-128"/>
                <a:ea typeface="メイリオ" panose="020B0604030504040204" pitchFamily="50" charset="-128"/>
              </a:rPr>
              <a:t>※</a:t>
            </a:r>
            <a:r>
              <a:rPr kumimoji="1" lang="ja-JP" altLang="en-US" sz="1000" b="1" spc="80" dirty="0">
                <a:solidFill>
                  <a:schemeClr val="tx1"/>
                </a:solidFill>
                <a:latin typeface="メイリオ" panose="020B0604030504040204" pitchFamily="50" charset="-128"/>
                <a:ea typeface="メイリオ" panose="020B0604030504040204" pitchFamily="50" charset="-128"/>
              </a:rPr>
              <a:t>未支給の世帯のみ</a:t>
            </a:r>
            <a:endParaRPr kumimoji="1" lang="ja-JP" altLang="en-US" sz="1600" b="1" spc="80" dirty="0">
              <a:solidFill>
                <a:schemeClr val="tx1"/>
              </a:solidFill>
              <a:latin typeface="メイリオ" panose="020B0604030504040204" pitchFamily="50" charset="-128"/>
              <a:ea typeface="メイリオ" panose="020B0604030504040204" pitchFamily="50" charset="-128"/>
            </a:endParaRPr>
          </a:p>
        </p:txBody>
      </p:sp>
      <p:sp>
        <p:nvSpPr>
          <p:cNvPr id="46" name="正方形/長方形 45"/>
          <p:cNvSpPr/>
          <p:nvPr/>
        </p:nvSpPr>
        <p:spPr>
          <a:xfrm>
            <a:off x="193014" y="3384518"/>
            <a:ext cx="6504441" cy="307777"/>
          </a:xfrm>
          <a:prstGeom prst="rect">
            <a:avLst/>
          </a:prstGeom>
          <a:solidFill>
            <a:schemeClr val="accent4">
              <a:lumMod val="20000"/>
              <a:lumOff val="80000"/>
            </a:schemeClr>
          </a:solidFill>
        </p:spPr>
        <p:txBody>
          <a:bodyPr wrap="square">
            <a:spAutoFit/>
          </a:bodyPr>
          <a:lstStyle/>
          <a:p>
            <a:r>
              <a:rPr lang="en-US" altLang="ja-JP" sz="1400" b="1" dirty="0">
                <a:latin typeface="メイリオ" panose="020B0604030504040204" pitchFamily="50" charset="-128"/>
                <a:ea typeface="メイリオ" panose="020B0604030504040204" pitchFamily="50" charset="-128"/>
              </a:rPr>
              <a:t>(1) </a:t>
            </a:r>
            <a:r>
              <a:rPr lang="ja-JP" altLang="en-US" sz="1400" b="1" u="sng" dirty="0">
                <a:solidFill>
                  <a:srgbClr val="FF0000"/>
                </a:solidFill>
                <a:latin typeface="メイリオ" panose="020B0604030504040204" pitchFamily="50" charset="-128"/>
                <a:ea typeface="メイリオ" panose="020B0604030504040204" pitchFamily="50" charset="-128"/>
              </a:rPr>
              <a:t>世帯の全ての方</a:t>
            </a:r>
            <a:r>
              <a:rPr lang="ja-JP" altLang="en-US" sz="1400" b="1" dirty="0">
                <a:latin typeface="メイリオ" panose="020B0604030504040204" pitchFamily="50" charset="-128"/>
                <a:ea typeface="メイリオ" panose="020B0604030504040204" pitchFamily="50" charset="-128"/>
              </a:rPr>
              <a:t>が、令和３年</a:t>
            </a:r>
            <a:r>
              <a:rPr lang="en-US" altLang="ja-JP" sz="1400" b="1" dirty="0">
                <a:latin typeface="メイリオ" panose="020B0604030504040204" pitchFamily="50" charset="-128"/>
                <a:ea typeface="メイリオ" panose="020B0604030504040204" pitchFamily="50" charset="-128"/>
              </a:rPr>
              <a:t>12</a:t>
            </a:r>
            <a:r>
              <a:rPr lang="ja-JP" altLang="en-US" sz="1400" b="1" dirty="0">
                <a:latin typeface="メイリオ" panose="020B0604030504040204" pitchFamily="50" charset="-128"/>
                <a:ea typeface="メイリオ" panose="020B0604030504040204" pitchFamily="50" charset="-128"/>
              </a:rPr>
              <a:t>月</a:t>
            </a:r>
            <a:r>
              <a:rPr lang="en-US" altLang="ja-JP" sz="1400" b="1" dirty="0">
                <a:latin typeface="メイリオ" panose="020B0604030504040204" pitchFamily="50" charset="-128"/>
                <a:ea typeface="メイリオ" panose="020B0604030504040204" pitchFamily="50" charset="-128"/>
              </a:rPr>
              <a:t>10</a:t>
            </a:r>
            <a:r>
              <a:rPr lang="ja-JP" altLang="en-US" sz="1400" b="1" dirty="0">
                <a:latin typeface="メイリオ" panose="020B0604030504040204" pitchFamily="50" charset="-128"/>
                <a:ea typeface="メイリオ" panose="020B0604030504040204" pitchFamily="50" charset="-128"/>
              </a:rPr>
              <a:t>日以前から現住所にお住まいの場合</a:t>
            </a:r>
          </a:p>
        </p:txBody>
      </p:sp>
      <p:sp>
        <p:nvSpPr>
          <p:cNvPr id="47" name="正方形/長方形 46"/>
          <p:cNvSpPr/>
          <p:nvPr/>
        </p:nvSpPr>
        <p:spPr>
          <a:xfrm>
            <a:off x="193014" y="4493693"/>
            <a:ext cx="6494628" cy="307777"/>
          </a:xfrm>
          <a:prstGeom prst="rect">
            <a:avLst/>
          </a:prstGeom>
          <a:solidFill>
            <a:schemeClr val="accent4">
              <a:lumMod val="20000"/>
              <a:lumOff val="80000"/>
            </a:schemeClr>
          </a:solidFill>
        </p:spPr>
        <p:txBody>
          <a:bodyPr wrap="square">
            <a:spAutoFit/>
          </a:bodyPr>
          <a:lstStyle/>
          <a:p>
            <a:r>
              <a:rPr lang="en-US" altLang="ja-JP" sz="1400" b="1" dirty="0">
                <a:latin typeface="メイリオ" panose="020B0604030504040204" pitchFamily="50" charset="-128"/>
                <a:ea typeface="メイリオ" panose="020B0604030504040204" pitchFamily="50" charset="-128"/>
              </a:rPr>
              <a:t>(2) </a:t>
            </a:r>
            <a:r>
              <a:rPr lang="ja-JP" altLang="en-US" sz="1400" b="1" dirty="0">
                <a:latin typeface="メイリオ" panose="020B0604030504040204" pitchFamily="50" charset="-128"/>
                <a:ea typeface="メイリオ" panose="020B0604030504040204" pitchFamily="50" charset="-128"/>
              </a:rPr>
              <a:t>世帯の中に、令和３年</a:t>
            </a:r>
            <a:r>
              <a:rPr lang="en-US" altLang="ja-JP" sz="1400" b="1" dirty="0">
                <a:latin typeface="メイリオ" panose="020B0604030504040204" pitchFamily="50" charset="-128"/>
                <a:ea typeface="メイリオ" panose="020B0604030504040204" pitchFamily="50" charset="-128"/>
              </a:rPr>
              <a:t>12</a:t>
            </a:r>
            <a:r>
              <a:rPr lang="ja-JP" altLang="en-US" sz="1400" b="1" dirty="0">
                <a:latin typeface="メイリオ" panose="020B0604030504040204" pitchFamily="50" charset="-128"/>
                <a:ea typeface="メイリオ" panose="020B0604030504040204" pitchFamily="50" charset="-128"/>
              </a:rPr>
              <a:t>月</a:t>
            </a:r>
            <a:r>
              <a:rPr lang="en-US" altLang="ja-JP" sz="1400" b="1" dirty="0">
                <a:latin typeface="メイリオ" panose="020B0604030504040204" pitchFamily="50" charset="-128"/>
                <a:ea typeface="メイリオ" panose="020B0604030504040204" pitchFamily="50" charset="-128"/>
              </a:rPr>
              <a:t>11</a:t>
            </a:r>
            <a:r>
              <a:rPr lang="ja-JP" altLang="en-US" sz="1400" b="1" dirty="0">
                <a:latin typeface="メイリオ" panose="020B0604030504040204" pitchFamily="50" charset="-128"/>
                <a:ea typeface="メイリオ" panose="020B0604030504040204" pitchFamily="50" charset="-128"/>
              </a:rPr>
              <a:t>日以降に転入した方がいる場合</a:t>
            </a:r>
          </a:p>
        </p:txBody>
      </p:sp>
      <p:sp>
        <p:nvSpPr>
          <p:cNvPr id="8" name="正方形/長方形 7"/>
          <p:cNvSpPr/>
          <p:nvPr/>
        </p:nvSpPr>
        <p:spPr>
          <a:xfrm>
            <a:off x="117001" y="7058653"/>
            <a:ext cx="6693528" cy="215444"/>
          </a:xfrm>
          <a:prstGeom prst="rect">
            <a:avLst/>
          </a:prstGeom>
        </p:spPr>
        <p:txBody>
          <a:bodyPr wrap="square">
            <a:spAutoFit/>
          </a:bodyPr>
          <a:lstStyle/>
          <a:p>
            <a:r>
              <a:rPr lang="en-US" altLang="ja-JP" sz="800" dirty="0"/>
              <a:t>※</a:t>
            </a:r>
            <a:r>
              <a:rPr lang="ja-JP" altLang="en-US" sz="800" dirty="0"/>
              <a:t>２　</a:t>
            </a:r>
            <a:r>
              <a:rPr lang="ja-JP" altLang="en-US" sz="800" dirty="0">
                <a:solidFill>
                  <a:srgbClr val="FF0000"/>
                </a:solidFill>
              </a:rPr>
              <a:t>新型コロナウイルス感染症の影響ではない収入減少により給付を申請した場合、不正受給（詐欺罪）に問われる場合があります。</a:t>
            </a:r>
          </a:p>
        </p:txBody>
      </p:sp>
      <p:sp>
        <p:nvSpPr>
          <p:cNvPr id="58" name="正方形/長方形 57"/>
          <p:cNvSpPr/>
          <p:nvPr/>
        </p:nvSpPr>
        <p:spPr>
          <a:xfrm>
            <a:off x="117000" y="6058638"/>
            <a:ext cx="6624000" cy="720000"/>
          </a:xfrm>
          <a:prstGeom prst="rect">
            <a:avLst/>
          </a:prstGeom>
          <a:noFill/>
          <a:ln>
            <a:noFill/>
            <a:prstDash val="sysDash"/>
          </a:ln>
        </p:spPr>
        <p:style>
          <a:lnRef idx="2">
            <a:schemeClr val="accent1">
              <a:shade val="50000"/>
            </a:schemeClr>
          </a:lnRef>
          <a:fillRef idx="1">
            <a:schemeClr val="accent1"/>
          </a:fillRef>
          <a:effectRef idx="0">
            <a:schemeClr val="accent1"/>
          </a:effectRef>
          <a:fontRef idx="minor">
            <a:schemeClr val="lt1"/>
          </a:fontRef>
        </p:style>
        <p:txBody>
          <a:bodyPr tIns="72000" bIns="36000" rtlCol="0" anchor="t"/>
          <a:lstStyle/>
          <a:p>
            <a:pPr marL="285750" indent="-285750">
              <a:lnSpc>
                <a:spcPct val="110000"/>
              </a:lnSpc>
              <a:spcBef>
                <a:spcPts val="1200"/>
              </a:spcBef>
              <a:buFont typeface="Wingdings" panose="05000000000000000000" pitchFamily="2" charset="2"/>
              <a:buChar char="l"/>
            </a:pPr>
            <a:r>
              <a:rPr kumimoji="1" lang="ja-JP" altLang="en-US" sz="1200" dirty="0">
                <a:solidFill>
                  <a:schemeClr val="tx1"/>
                </a:solidFill>
                <a:latin typeface="メイリオ" panose="020B0604030504040204" pitchFamily="50" charset="-128"/>
                <a:ea typeface="メイリオ" panose="020B0604030504040204" pitchFamily="50" charset="-128"/>
              </a:rPr>
              <a:t>給付金を受け取るには、</a:t>
            </a:r>
            <a:r>
              <a:rPr kumimoji="1" lang="ja-JP" altLang="en-US" sz="1600" b="1" u="sng" spc="90" dirty="0">
                <a:solidFill>
                  <a:srgbClr val="FF0000"/>
                </a:solidFill>
                <a:latin typeface="メイリオ" panose="020B0604030504040204" pitchFamily="50" charset="-128"/>
                <a:ea typeface="メイリオ" panose="020B0604030504040204" pitchFamily="50" charset="-128"/>
              </a:rPr>
              <a:t>申請が必要</a:t>
            </a:r>
            <a:r>
              <a:rPr kumimoji="1" lang="ja-JP" altLang="en-US" sz="1200" dirty="0">
                <a:solidFill>
                  <a:schemeClr val="tx1"/>
                </a:solidFill>
                <a:latin typeface="メイリオ" panose="020B0604030504040204" pitchFamily="50" charset="-128"/>
                <a:ea typeface="メイリオ" panose="020B0604030504040204" pitchFamily="50" charset="-128"/>
              </a:rPr>
              <a:t>です。</a:t>
            </a:r>
            <a:endParaRPr kumimoji="1" lang="en-US" altLang="ja-JP" sz="1200" dirty="0">
              <a:solidFill>
                <a:schemeClr val="tx1"/>
              </a:solidFill>
              <a:latin typeface="メイリオ" panose="020B0604030504040204" pitchFamily="50" charset="-128"/>
              <a:ea typeface="メイリオ" panose="020B0604030504040204" pitchFamily="50" charset="-128"/>
            </a:endParaRPr>
          </a:p>
          <a:p>
            <a:pPr marL="285750" indent="-285750">
              <a:lnSpc>
                <a:spcPct val="110000"/>
              </a:lnSpc>
              <a:spcBef>
                <a:spcPts val="600"/>
              </a:spcBef>
              <a:buFont typeface="Wingdings" panose="05000000000000000000" pitchFamily="2" charset="2"/>
              <a:buChar char="l"/>
            </a:pPr>
            <a:r>
              <a:rPr kumimoji="1" lang="ja-JP" altLang="en-US" sz="1200" dirty="0">
                <a:solidFill>
                  <a:schemeClr val="tx1"/>
                </a:solidFill>
                <a:latin typeface="メイリオ" panose="020B0604030504040204" pitchFamily="50" charset="-128"/>
                <a:ea typeface="メイリオ" panose="020B0604030504040204" pitchFamily="50" charset="-128"/>
              </a:rPr>
              <a:t>申請書に必要事項を記入して、由良町住民福祉課の窓口にご提出ください。</a:t>
            </a:r>
            <a:endParaRPr kumimoji="1" lang="en-US" altLang="ja-JP" sz="1200" dirty="0">
              <a:solidFill>
                <a:schemeClr val="tx1"/>
              </a:solidFill>
              <a:latin typeface="メイリオ" panose="020B0604030504040204" pitchFamily="50" charset="-128"/>
              <a:ea typeface="メイリオ" panose="020B0604030504040204" pitchFamily="50" charset="-128"/>
            </a:endParaRPr>
          </a:p>
        </p:txBody>
      </p:sp>
      <p:sp>
        <p:nvSpPr>
          <p:cNvPr id="9" name="正方形/長方形 8"/>
          <p:cNvSpPr/>
          <p:nvPr/>
        </p:nvSpPr>
        <p:spPr>
          <a:xfrm>
            <a:off x="470695" y="8027739"/>
            <a:ext cx="6073249" cy="447815"/>
          </a:xfrm>
          <a:prstGeom prst="rect">
            <a:avLst/>
          </a:prstGeom>
        </p:spPr>
        <p:txBody>
          <a:bodyPr wrap="square">
            <a:spAutoFit/>
          </a:bodyPr>
          <a:lstStyle/>
          <a:p>
            <a:pPr>
              <a:lnSpc>
                <a:spcPct val="110000"/>
              </a:lnSpc>
              <a:spcBef>
                <a:spcPts val="600"/>
              </a:spcBef>
            </a:pPr>
            <a:r>
              <a:rPr kumimoji="1" lang="ja-JP" altLang="en-US" sz="1050" dirty="0">
                <a:latin typeface="メイリオ" panose="020B0604030504040204" pitchFamily="50" charset="-128"/>
                <a:ea typeface="メイリオ" panose="020B0604030504040204" pitchFamily="50" charset="-128"/>
              </a:rPr>
              <a:t>自宅や職場などに都道府県・市区町村や国</a:t>
            </a:r>
            <a:r>
              <a:rPr kumimoji="1" lang="en-US" altLang="ja-JP" sz="1050" dirty="0">
                <a:latin typeface="メイリオ" panose="020B0604030504040204" pitchFamily="50" charset="-128"/>
                <a:ea typeface="メイリオ" panose="020B0604030504040204" pitchFamily="50" charset="-128"/>
              </a:rPr>
              <a:t>(</a:t>
            </a:r>
            <a:r>
              <a:rPr kumimoji="1" lang="ja-JP" altLang="en-US" sz="1050" dirty="0">
                <a:latin typeface="メイリオ" panose="020B0604030504040204" pitchFamily="50" charset="-128"/>
                <a:ea typeface="メイリオ" panose="020B0604030504040204" pitchFamily="50" charset="-128"/>
              </a:rPr>
              <a:t>の職員</a:t>
            </a:r>
            <a:r>
              <a:rPr kumimoji="1" lang="en-US" altLang="ja-JP" sz="1050" dirty="0">
                <a:latin typeface="メイリオ" panose="020B0604030504040204" pitchFamily="50" charset="-128"/>
                <a:ea typeface="メイリオ" panose="020B0604030504040204" pitchFamily="50" charset="-128"/>
              </a:rPr>
              <a:t>)</a:t>
            </a:r>
            <a:r>
              <a:rPr kumimoji="1" lang="ja-JP" altLang="en-US" sz="1050" dirty="0">
                <a:latin typeface="メイリオ" panose="020B0604030504040204" pitchFamily="50" charset="-128"/>
                <a:ea typeface="メイリオ" panose="020B0604030504040204" pitchFamily="50" charset="-128"/>
              </a:rPr>
              <a:t>などをかたる不審な電話や郵便があった場合は、　　　　お住まいの市区町村や最寄りの警察署か警察相談専用電話</a:t>
            </a:r>
            <a:r>
              <a:rPr kumimoji="1" lang="en-US" altLang="ja-JP" sz="1050" dirty="0">
                <a:latin typeface="メイリオ" panose="020B0604030504040204" pitchFamily="50" charset="-128"/>
                <a:ea typeface="メイリオ" panose="020B0604030504040204" pitchFamily="50" charset="-128"/>
              </a:rPr>
              <a:t>(</a:t>
            </a:r>
            <a:r>
              <a:rPr kumimoji="1" lang="ja-JP" altLang="en-US" sz="1050" dirty="0">
                <a:latin typeface="メイリオ" panose="020B0604030504040204" pitchFamily="50" charset="-128"/>
                <a:ea typeface="メイリオ" panose="020B0604030504040204" pitchFamily="50" charset="-128"/>
              </a:rPr>
              <a:t>＃</a:t>
            </a:r>
            <a:r>
              <a:rPr kumimoji="1" lang="en-US" altLang="ja-JP" sz="1050" dirty="0">
                <a:latin typeface="メイリオ" panose="020B0604030504040204" pitchFamily="50" charset="-128"/>
                <a:ea typeface="メイリオ" panose="020B0604030504040204" pitchFamily="50" charset="-128"/>
              </a:rPr>
              <a:t>9110)</a:t>
            </a:r>
            <a:r>
              <a:rPr kumimoji="1" lang="ja-JP" altLang="en-US" sz="1050" dirty="0">
                <a:latin typeface="メイリオ" panose="020B0604030504040204" pitchFamily="50" charset="-128"/>
                <a:ea typeface="メイリオ" panose="020B0604030504040204" pitchFamily="50" charset="-128"/>
              </a:rPr>
              <a:t>にご連絡ください。</a:t>
            </a:r>
            <a:endParaRPr kumimoji="1" lang="en-US" altLang="ja-JP" sz="1050" dirty="0">
              <a:latin typeface="メイリオ" panose="020B0604030504040204" pitchFamily="50" charset="-128"/>
              <a:ea typeface="メイリオ" panose="020B0604030504040204" pitchFamily="50" charset="-128"/>
            </a:endParaRPr>
          </a:p>
        </p:txBody>
      </p:sp>
      <p:sp>
        <p:nvSpPr>
          <p:cNvPr id="13" name="正方形/長方形 12"/>
          <p:cNvSpPr/>
          <p:nvPr/>
        </p:nvSpPr>
        <p:spPr>
          <a:xfrm>
            <a:off x="5965629" y="4806057"/>
            <a:ext cx="641205" cy="72071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5" name="図 14"/>
          <p:cNvPicPr>
            <a:picLocks noChangeAspect="1"/>
          </p:cNvPicPr>
          <p:nvPr/>
        </p:nvPicPr>
        <p:blipFill>
          <a:blip r:embed="rId6">
            <a:clrChange>
              <a:clrFrom>
                <a:srgbClr val="FFFFFF"/>
              </a:clrFrom>
              <a:clrTo>
                <a:srgbClr val="FFFFFF">
                  <a:alpha val="0"/>
                </a:srgbClr>
              </a:clrTo>
            </a:clrChange>
          </a:blip>
          <a:stretch>
            <a:fillRect/>
          </a:stretch>
        </p:blipFill>
        <p:spPr>
          <a:xfrm>
            <a:off x="5894941" y="4853337"/>
            <a:ext cx="623084" cy="468000"/>
          </a:xfrm>
          <a:prstGeom prst="rect">
            <a:avLst/>
          </a:prstGeom>
        </p:spPr>
      </p:pic>
      <p:pic>
        <p:nvPicPr>
          <p:cNvPr id="14" name="図 13"/>
          <p:cNvPicPr>
            <a:picLocks noChangeAspect="1"/>
          </p:cNvPicPr>
          <p:nvPr/>
        </p:nvPicPr>
        <p:blipFill>
          <a:blip r:embed="rId7"/>
          <a:stretch>
            <a:fillRect/>
          </a:stretch>
        </p:blipFill>
        <p:spPr>
          <a:xfrm>
            <a:off x="6341248" y="5232482"/>
            <a:ext cx="332399" cy="252000"/>
          </a:xfrm>
          <a:prstGeom prst="rect">
            <a:avLst/>
          </a:prstGeom>
        </p:spPr>
      </p:pic>
      <p:sp>
        <p:nvSpPr>
          <p:cNvPr id="59" name="正方形/長方形 58"/>
          <p:cNvSpPr/>
          <p:nvPr/>
        </p:nvSpPr>
        <p:spPr>
          <a:xfrm>
            <a:off x="5943033" y="2241803"/>
            <a:ext cx="641205" cy="72071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60" name="図 59"/>
          <p:cNvPicPr>
            <a:picLocks noChangeAspect="1"/>
          </p:cNvPicPr>
          <p:nvPr/>
        </p:nvPicPr>
        <p:blipFill>
          <a:blip r:embed="rId6">
            <a:clrChange>
              <a:clrFrom>
                <a:srgbClr val="FFFFFF"/>
              </a:clrFrom>
              <a:clrTo>
                <a:srgbClr val="FFFFFF">
                  <a:alpha val="0"/>
                </a:srgbClr>
              </a:clrTo>
            </a:clrChange>
          </a:blip>
          <a:stretch>
            <a:fillRect/>
          </a:stretch>
        </p:blipFill>
        <p:spPr>
          <a:xfrm>
            <a:off x="5915890" y="2236829"/>
            <a:ext cx="623084" cy="468000"/>
          </a:xfrm>
          <a:prstGeom prst="rect">
            <a:avLst/>
          </a:prstGeom>
        </p:spPr>
      </p:pic>
      <p:pic>
        <p:nvPicPr>
          <p:cNvPr id="61" name="図 60"/>
          <p:cNvPicPr>
            <a:picLocks noChangeAspect="1"/>
          </p:cNvPicPr>
          <p:nvPr/>
        </p:nvPicPr>
        <p:blipFill>
          <a:blip r:embed="rId7"/>
          <a:stretch>
            <a:fillRect/>
          </a:stretch>
        </p:blipFill>
        <p:spPr>
          <a:xfrm>
            <a:off x="6283815" y="2650810"/>
            <a:ext cx="332399" cy="252000"/>
          </a:xfrm>
          <a:prstGeom prst="rect">
            <a:avLst/>
          </a:prstGeom>
        </p:spPr>
      </p:pic>
      <p:grpSp>
        <p:nvGrpSpPr>
          <p:cNvPr id="29" name="グループ化 28"/>
          <p:cNvGrpSpPr/>
          <p:nvPr/>
        </p:nvGrpSpPr>
        <p:grpSpPr>
          <a:xfrm>
            <a:off x="6188474" y="3749977"/>
            <a:ext cx="665744" cy="376190"/>
            <a:chOff x="6188474" y="3749977"/>
            <a:chExt cx="665744" cy="376190"/>
          </a:xfrm>
        </p:grpSpPr>
        <p:sp>
          <p:nvSpPr>
            <p:cNvPr id="71" name="正方形/長方形 70"/>
            <p:cNvSpPr/>
            <p:nvPr/>
          </p:nvSpPr>
          <p:spPr>
            <a:xfrm>
              <a:off x="6188474" y="3749977"/>
              <a:ext cx="665744" cy="37619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72" name="グループ化 71"/>
            <p:cNvGrpSpPr/>
            <p:nvPr/>
          </p:nvGrpSpPr>
          <p:grpSpPr>
            <a:xfrm>
              <a:off x="6255849" y="3766166"/>
              <a:ext cx="576000" cy="360000"/>
              <a:chOff x="7798411" y="2217695"/>
              <a:chExt cx="646594" cy="444953"/>
            </a:xfrm>
          </p:grpSpPr>
          <p:pic>
            <p:nvPicPr>
              <p:cNvPr id="74" name="図 73"/>
              <p:cNvPicPr>
                <a:picLocks noChangeAspect="1"/>
              </p:cNvPicPr>
              <p:nvPr/>
            </p:nvPicPr>
            <p:blipFill>
              <a:blip r:embed="rId8">
                <a:clrChange>
                  <a:clrFrom>
                    <a:srgbClr val="FFFFFF"/>
                  </a:clrFrom>
                  <a:clrTo>
                    <a:srgbClr val="FFFFFF">
                      <a:alpha val="0"/>
                    </a:srgbClr>
                  </a:clrTo>
                </a:clrChange>
              </a:blip>
              <a:stretch>
                <a:fillRect/>
              </a:stretch>
            </p:blipFill>
            <p:spPr>
              <a:xfrm>
                <a:off x="7798411" y="2217695"/>
                <a:ext cx="646594" cy="444953"/>
              </a:xfrm>
              <a:prstGeom prst="rect">
                <a:avLst/>
              </a:prstGeom>
              <a:noFill/>
            </p:spPr>
          </p:pic>
          <p:pic>
            <p:nvPicPr>
              <p:cNvPr id="75" name="図 74"/>
              <p:cNvPicPr>
                <a:picLocks noChangeAspect="1"/>
              </p:cNvPicPr>
              <p:nvPr/>
            </p:nvPicPr>
            <p:blipFill>
              <a:blip r:embed="rId9">
                <a:clrChange>
                  <a:clrFrom>
                    <a:srgbClr val="FFFFFF"/>
                  </a:clrFrom>
                  <a:clrTo>
                    <a:srgbClr val="FFFFFF">
                      <a:alpha val="0"/>
                    </a:srgbClr>
                  </a:clrTo>
                </a:clrChange>
              </a:blip>
              <a:stretch>
                <a:fillRect/>
              </a:stretch>
            </p:blipFill>
            <p:spPr>
              <a:xfrm>
                <a:off x="7901953" y="2324307"/>
                <a:ext cx="70485" cy="70397"/>
              </a:xfrm>
              <a:prstGeom prst="rect">
                <a:avLst/>
              </a:prstGeom>
              <a:noFill/>
            </p:spPr>
          </p:pic>
          <p:pic>
            <p:nvPicPr>
              <p:cNvPr id="76" name="図 75"/>
              <p:cNvPicPr>
                <a:picLocks noChangeAspect="1"/>
              </p:cNvPicPr>
              <p:nvPr/>
            </p:nvPicPr>
            <p:blipFill>
              <a:blip r:embed="rId9">
                <a:clrChange>
                  <a:clrFrom>
                    <a:srgbClr val="FFFFFF"/>
                  </a:clrFrom>
                  <a:clrTo>
                    <a:srgbClr val="FFFFFF">
                      <a:alpha val="0"/>
                    </a:srgbClr>
                  </a:clrTo>
                </a:clrChange>
              </a:blip>
              <a:stretch>
                <a:fillRect/>
              </a:stretch>
            </p:blipFill>
            <p:spPr>
              <a:xfrm>
                <a:off x="7901953" y="2394367"/>
                <a:ext cx="70485" cy="70397"/>
              </a:xfrm>
              <a:prstGeom prst="rect">
                <a:avLst/>
              </a:prstGeom>
              <a:noFill/>
            </p:spPr>
          </p:pic>
          <p:pic>
            <p:nvPicPr>
              <p:cNvPr id="77" name="図 76"/>
              <p:cNvPicPr>
                <a:picLocks noChangeAspect="1"/>
              </p:cNvPicPr>
              <p:nvPr/>
            </p:nvPicPr>
            <p:blipFill>
              <a:blip r:embed="rId9">
                <a:clrChange>
                  <a:clrFrom>
                    <a:srgbClr val="FFFFFF"/>
                  </a:clrFrom>
                  <a:clrTo>
                    <a:srgbClr val="FFFFFF">
                      <a:alpha val="0"/>
                    </a:srgbClr>
                  </a:clrTo>
                </a:clrChange>
              </a:blip>
              <a:stretch>
                <a:fillRect/>
              </a:stretch>
            </p:blipFill>
            <p:spPr>
              <a:xfrm>
                <a:off x="7901953" y="2465197"/>
                <a:ext cx="70485" cy="70397"/>
              </a:xfrm>
              <a:prstGeom prst="rect">
                <a:avLst/>
              </a:prstGeom>
              <a:noFill/>
            </p:spPr>
          </p:pic>
        </p:grpSp>
        <p:sp>
          <p:nvSpPr>
            <p:cNvPr id="73" name="正方形/長方形 72"/>
            <p:cNvSpPr/>
            <p:nvPr/>
          </p:nvSpPr>
          <p:spPr>
            <a:xfrm>
              <a:off x="6302304" y="3939936"/>
              <a:ext cx="396000" cy="169277"/>
            </a:xfrm>
            <a:prstGeom prst="rect">
              <a:avLst/>
            </a:prstGeom>
            <a:noFill/>
          </p:spPr>
          <p:txBody>
            <a:bodyPr wrap="square">
              <a:spAutoFit/>
            </a:bodyPr>
            <a:lstStyle/>
            <a:p>
              <a:pPr algn="ctr"/>
              <a:r>
                <a:rPr kumimoji="1" lang="ja-JP" altLang="en-US" sz="500" dirty="0">
                  <a:latin typeface="HG丸ｺﾞｼｯｸM-PRO" panose="020F0600000000000000" pitchFamily="50" charset="-128"/>
                  <a:ea typeface="HG丸ｺﾞｼｯｸM-PRO" panose="020F0600000000000000" pitchFamily="50" charset="-128"/>
                </a:rPr>
                <a:t>お名前</a:t>
              </a:r>
            </a:p>
          </p:txBody>
        </p:sp>
      </p:grpSp>
      <p:sp>
        <p:nvSpPr>
          <p:cNvPr id="28" name="正方形/長方形 27"/>
          <p:cNvSpPr/>
          <p:nvPr/>
        </p:nvSpPr>
        <p:spPr>
          <a:xfrm>
            <a:off x="33651" y="7250652"/>
            <a:ext cx="6794295" cy="246221"/>
          </a:xfrm>
          <a:prstGeom prst="rect">
            <a:avLst/>
          </a:prstGeom>
        </p:spPr>
        <p:txBody>
          <a:bodyPr wrap="square">
            <a:spAutoFit/>
          </a:bodyPr>
          <a:lstStyle/>
          <a:p>
            <a:r>
              <a:rPr kumimoji="1" lang="ja-JP" altLang="en-US" sz="1000" dirty="0"/>
              <a:t>・・・・・・・・・・・・・・・・・・・・・・・・・・・・・・・・・・・・・・・・・・・・・・・・・・・・</a:t>
            </a:r>
            <a:endParaRPr lang="ja-JP" altLang="en-US" sz="1000" dirty="0"/>
          </a:p>
        </p:txBody>
      </p:sp>
      <p:sp>
        <p:nvSpPr>
          <p:cNvPr id="79" name="正方形/長方形 78"/>
          <p:cNvSpPr/>
          <p:nvPr/>
        </p:nvSpPr>
        <p:spPr>
          <a:xfrm>
            <a:off x="6249553" y="1176646"/>
            <a:ext cx="578393" cy="37619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32" name="グループ化 31"/>
          <p:cNvGrpSpPr/>
          <p:nvPr/>
        </p:nvGrpSpPr>
        <p:grpSpPr>
          <a:xfrm>
            <a:off x="6316928" y="1192835"/>
            <a:ext cx="518400" cy="343047"/>
            <a:chOff x="6316928" y="1192835"/>
            <a:chExt cx="518400" cy="343047"/>
          </a:xfrm>
        </p:grpSpPr>
        <p:pic>
          <p:nvPicPr>
            <p:cNvPr id="82" name="図 81"/>
            <p:cNvPicPr>
              <a:picLocks noChangeAspect="1"/>
            </p:cNvPicPr>
            <p:nvPr/>
          </p:nvPicPr>
          <p:blipFill>
            <a:blip r:embed="rId8">
              <a:clrChange>
                <a:clrFrom>
                  <a:srgbClr val="FFFFFF"/>
                </a:clrFrom>
                <a:clrTo>
                  <a:srgbClr val="FFFFFF">
                    <a:alpha val="0"/>
                  </a:srgbClr>
                </a:clrTo>
              </a:clrChange>
            </a:blip>
            <a:stretch>
              <a:fillRect/>
            </a:stretch>
          </p:blipFill>
          <p:spPr>
            <a:xfrm>
              <a:off x="6316928" y="1192835"/>
              <a:ext cx="518400" cy="324000"/>
            </a:xfrm>
            <a:prstGeom prst="rect">
              <a:avLst/>
            </a:prstGeom>
            <a:noFill/>
          </p:spPr>
        </p:pic>
        <p:pic>
          <p:nvPicPr>
            <p:cNvPr id="83" name="図 82"/>
            <p:cNvPicPr>
              <a:picLocks noChangeAspect="1"/>
            </p:cNvPicPr>
            <p:nvPr/>
          </p:nvPicPr>
          <p:blipFill>
            <a:blip r:embed="rId9">
              <a:clrChange>
                <a:clrFrom>
                  <a:srgbClr val="FFFFFF"/>
                </a:clrFrom>
                <a:clrTo>
                  <a:srgbClr val="FFFFFF">
                    <a:alpha val="0"/>
                  </a:srgbClr>
                </a:clrTo>
              </a:clrChange>
            </a:blip>
            <a:stretch>
              <a:fillRect/>
            </a:stretch>
          </p:blipFill>
          <p:spPr>
            <a:xfrm>
              <a:off x="6409165" y="1279092"/>
              <a:ext cx="62790" cy="56956"/>
            </a:xfrm>
            <a:prstGeom prst="rect">
              <a:avLst/>
            </a:prstGeom>
            <a:noFill/>
          </p:spPr>
        </p:pic>
        <p:pic>
          <p:nvPicPr>
            <p:cNvPr id="84" name="図 83"/>
            <p:cNvPicPr>
              <a:picLocks noChangeAspect="1"/>
            </p:cNvPicPr>
            <p:nvPr/>
          </p:nvPicPr>
          <p:blipFill>
            <a:blip r:embed="rId9">
              <a:clrChange>
                <a:clrFrom>
                  <a:srgbClr val="FFFFFF"/>
                </a:clrFrom>
                <a:clrTo>
                  <a:srgbClr val="FFFFFF">
                    <a:alpha val="0"/>
                  </a:srgbClr>
                </a:clrTo>
              </a:clrChange>
            </a:blip>
            <a:stretch>
              <a:fillRect/>
            </a:stretch>
          </p:blipFill>
          <p:spPr>
            <a:xfrm>
              <a:off x="6409165" y="1335776"/>
              <a:ext cx="62790" cy="56956"/>
            </a:xfrm>
            <a:prstGeom prst="rect">
              <a:avLst/>
            </a:prstGeom>
            <a:noFill/>
          </p:spPr>
        </p:pic>
        <p:pic>
          <p:nvPicPr>
            <p:cNvPr id="85" name="図 84"/>
            <p:cNvPicPr>
              <a:picLocks noChangeAspect="1"/>
            </p:cNvPicPr>
            <p:nvPr/>
          </p:nvPicPr>
          <p:blipFill>
            <a:blip r:embed="rId9">
              <a:clrChange>
                <a:clrFrom>
                  <a:srgbClr val="FFFFFF"/>
                </a:clrFrom>
                <a:clrTo>
                  <a:srgbClr val="FFFFFF">
                    <a:alpha val="0"/>
                  </a:srgbClr>
                </a:clrTo>
              </a:clrChange>
            </a:blip>
            <a:stretch>
              <a:fillRect/>
            </a:stretch>
          </p:blipFill>
          <p:spPr>
            <a:xfrm>
              <a:off x="6409165" y="1393082"/>
              <a:ext cx="62790" cy="56956"/>
            </a:xfrm>
            <a:prstGeom prst="rect">
              <a:avLst/>
            </a:prstGeom>
            <a:noFill/>
          </p:spPr>
        </p:pic>
        <p:sp>
          <p:nvSpPr>
            <p:cNvPr id="81" name="正方形/長方形 80"/>
            <p:cNvSpPr/>
            <p:nvPr/>
          </p:nvSpPr>
          <p:spPr>
            <a:xfrm>
              <a:off x="6363383" y="1366605"/>
              <a:ext cx="396000" cy="169277"/>
            </a:xfrm>
            <a:prstGeom prst="rect">
              <a:avLst/>
            </a:prstGeom>
            <a:noFill/>
          </p:spPr>
          <p:txBody>
            <a:bodyPr wrap="square">
              <a:spAutoFit/>
            </a:bodyPr>
            <a:lstStyle/>
            <a:p>
              <a:pPr algn="ctr"/>
              <a:r>
                <a:rPr kumimoji="1" lang="ja-JP" altLang="en-US" sz="500" dirty="0">
                  <a:latin typeface="HG丸ｺﾞｼｯｸM-PRO" panose="020F0600000000000000" pitchFamily="50" charset="-128"/>
                  <a:ea typeface="HG丸ｺﾞｼｯｸM-PRO" panose="020F0600000000000000" pitchFamily="50" charset="-128"/>
                </a:rPr>
                <a:t>お名前</a:t>
              </a:r>
            </a:p>
          </p:txBody>
        </p:sp>
      </p:grpSp>
    </p:spTree>
    <p:extLst>
      <p:ext uri="{BB962C8B-B14F-4D97-AF65-F5344CB8AC3E}">
        <p14:creationId xmlns:p14="http://schemas.microsoft.com/office/powerpoint/2010/main" val="158802836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85</TotalTime>
  <Words>1123</Words>
  <Application>Microsoft Office PowerPoint</Application>
  <PresentationFormat>A4 210 x 297 mm</PresentationFormat>
  <Paragraphs>71</Paragraphs>
  <Slides>2</Slides>
  <Notes>2</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2</vt:i4>
      </vt:variant>
    </vt:vector>
  </HeadingPairs>
  <TitlesOfParts>
    <vt:vector size="12" baseType="lpstr">
      <vt:lpstr>HGP創英角ｺﾞｼｯｸUB</vt:lpstr>
      <vt:lpstr>HG丸ｺﾞｼｯｸM-PRO</vt:lpstr>
      <vt:lpstr>メイリオ</vt:lpstr>
      <vt:lpstr>游ゴシック</vt:lpstr>
      <vt:lpstr>游ゴシック Light</vt:lpstr>
      <vt:lpstr>Arial</vt:lpstr>
      <vt:lpstr>Calibri</vt:lpstr>
      <vt:lpstr>Calibri Light</vt:lpstr>
      <vt:lpstr>Wingdings</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cp:lastModifiedBy>Administrator</cp:lastModifiedBy>
  <cp:revision>11</cp:revision>
  <cp:lastPrinted>2022-07-21T02:29:16Z</cp:lastPrinted>
  <dcterms:modified xsi:type="dcterms:W3CDTF">2022-07-21T02:29:58Z</dcterms:modified>
</cp:coreProperties>
</file>